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6" r:id="rId3"/>
    <p:sldId id="259" r:id="rId4"/>
    <p:sldId id="258" r:id="rId5"/>
    <p:sldId id="260" r:id="rId6"/>
    <p:sldId id="256" r:id="rId7"/>
    <p:sldId id="262" r:id="rId8"/>
    <p:sldId id="264" r:id="rId9"/>
    <p:sldId id="265" r:id="rId10"/>
    <p:sldId id="266" r:id="rId11"/>
    <p:sldId id="267" r:id="rId12"/>
    <p:sldId id="272" r:id="rId13"/>
    <p:sldId id="273" r:id="rId14"/>
    <p:sldId id="270" r:id="rId15"/>
    <p:sldId id="274" r:id="rId16"/>
    <p:sldId id="278" r:id="rId17"/>
    <p:sldId id="286" r:id="rId18"/>
    <p:sldId id="287" r:id="rId19"/>
    <p:sldId id="281" r:id="rId20"/>
    <p:sldId id="282" r:id="rId21"/>
    <p:sldId id="288" r:id="rId22"/>
    <p:sldId id="289" r:id="rId23"/>
    <p:sldId id="283" r:id="rId24"/>
    <p:sldId id="279" r:id="rId25"/>
    <p:sldId id="285" r:id="rId26"/>
    <p:sldId id="277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77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1,'0'0,"0"8,0 13,0 22,0 28,0 25,0 25,0 30,0 28,0 25,0 17,0 12,0 7,0 2,0 3,0-2,0-6,0-10,0-7,0-9,0-7,0-11,0-9,0-17,0-20,0-18,0-25,0-14,0-13,0-16,0 2,0-2,0 3,0 6,0 8,0 7,0 0,0 8,0 2,0 7,0 5,0 1,0-2,0 3,0 1,0 3,0 12,0 12,0 6,0 9,0-4,0-6,0 5,0 2,0-4,0 4,0-6,0 5,0-7,0-5,0 5,0 4,0 6,0-3,0-10,0-7,0-20,0-10,0-11,0-19,0-5,0-10,0-3,0-4,0-1,0 2,0 1,0-4,0-2,0 0,0-4,0 0,0-5,0 2,0 1,0-2,0 7,0 2,0-3,0-4,0-1,0-2,0-4,0-4,0 5,0-4,0 0,0-1,0-2,0-1,0-1,0-1,0 1,0 0,0 0,0-1,0 1,0 4,0 1,0 0,0-1,0-1,0 3,0 5,0-1,0 3,0-2,0-1,0 1,0-2,0 3,0-2,0-2,0-3,0-2,0-2,0-1,0 5,0 0,0 4,0-1,0 5,0 2,0-3,0 4,0-3,0-3,0-3,0-3,0 2,0-6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7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1016.00079"/>
      <inkml:brushProperty name="anchorY" value="-12851.36816"/>
      <inkml:brushProperty name="scaleFactor" value="0.5"/>
    </inkml:brush>
  </inkml:definitions>
  <inkml:trace contextRef="#ctx0" brushRef="#br0">0 1,'0'0,"5"0,6 0,6 0,8 0,5 0,13 0,9 0,12 0,18 0,17 0,25 0,15 0,30 0,13 0,9 0,4 0,-10 0,-7 0,-12 0,-18 0,-8 0,-6 0,-4 0,-1 0,-5 0,1 0,11 0,8 0,13 0,0 0,8 0,12 0,6 0,4 0,3 0,0 0,-12 0,2 0,-3 0,-8 0,2 0,0 0,0 0,-8 0,-13 0,-19 0,-10 0,-16 0,-10 0,-13 0,0 0,-3 0,-5 0,-1 0,1 0,-6 0,4 0,5 0,-2 0,1 0,7 0,5 0,12 0,6 0,10 0,-1 0,2 0,3 0,-7 0,-2 0,-3 0,-2 0,0 0,-1 0,-4 0,-6 0,1 0,0 0,3 0,-8 0,2 0,-5 0,0 0,-4 0,3 0,16 0,0 0,2 0,2 0,-4 0,-6 0,-6 0,-4 0,-4 0,4 0,4 0,4 0,-1 0,5 0,0 0,9 0,2 0,1 0,-5 0,-1 0,-1 0,0 0,-5 0,1 0,-5 0,-15 0,-4 0,-8 0,-11 0,-5 0,-8 0,4 0,7 0,1 0,1 0,7 0,-7 0,-7 0,-1 0,4 0,-4 0,6 0,-1 0,2 0,5 0,10 0,6 0,5 0,0 0,2 0,-8 0,1 0,4 0,12 0,13 0,8 0,21 0,17 0,14 0,10 0,-8 0,-23 0,-26 0,-18 0,-19 0,-3 0,6 0,23 0,33 0,48 0,50 0,63 0,65 0,60 0,33 0,-10 0,-60 0,-73 0,-73 0,-53 0,-17 0,-4 0,10 0,5 0,-7 0,-19 0,-29 0,-29 0,-18 0,-5 0,17 0,34 0,27 0,22 0,4 0,-19 0,-27 0,-32 0,-34 0,-17 0,-5 0,-9 0,12 0,8 0,-3 0,0 0,-6 0,0 0,-6 0,-7 0,2 0,2 0,-1 0,7 0,13 0,9 0,2 0,4 0,-4 0,-8 0,-5 0,-9 0,-9 0,0 0,-4 0,-2 0,-4 0,-2 0,-1 0,1 0,4 0,4 0,7 0,-1 0,2 0,3 0,-2 0,-5 0,-4 0,-8 0,-4 0,-2 0,0 0,1 0,1 0,0 0,2 0,1 0,-1 0,1 0,6 0,-1 0,0 0,-1 0,-1 0,-1 0,4 0,6 0,-1 0,-2 0,4 0,-4 0,5 0,-3 0,-2 0,-3 0,-3 0,5 0,-2 0,-1 0,-1 0,-2 0,0 0,-2 0,1 0,-2 0,1 0,-2 0,2 0,0 0,0 0,4 0,1 0,1 0,-2 0,-1 0,0 0,-3 0,0 0,0 0,5 0,-1 0,2 0,-3 0,-5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7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27340.09961"/>
      <inkml:brushProperty name="anchorY" value="-13867.37012"/>
      <inkml:brushProperty name="scaleFactor" value="0.5"/>
    </inkml:brush>
  </inkml:definitions>
  <inkml:trace contextRef="#ctx0" brushRef="#br0">1 0,'0'0,"5"0,6 0,16 0,26 0,24 0,29 0,16 0,23 0,16 0,13 0,13 0,6 0,2 0,0 0,-11 0,-9 0,-22 0,-17 0,-14 0,7 0,11 0,7 0,13 0,-1 0,3 0,-6 0,-5 0,-1 0,-4 0,2 0,6 0,16 0,17 0,18 0,11 0,5 0,-5 0,-5 0,-8 0,0 0,5 0,7 0,15 0,12 0,10 0,8 0,11 0,-9 0,8 0,-12 0,5 0,1 0,1 0,7 0,-11 0,-15 0,-23 0,-27 0,-27 0,-19 0,-18 0,-9 0,10 0,11 0,18 0,28 0,26 0,22 0,8 0,3 0,-2 0,-7 0,3 0,11 0,30 0,34 0,52 0,67 0,81 0,69 0,52 0,20 0,-10 0,-45 0,-65 0,-68 0,-59 0,-55 0,-42 0,-23 0,-39 0,-26 0,-32 0,-24 0,-12 0,-19 0,-7 0,-6 0,6 0,9 0,15 0,0 0,3 0,-9 0,-23 0,-21 0,-25 0,-21 0,-12 0,0 0,4 0,8 0,10 0,3 0,-8 0,-5 0,-7 0,-5 0,-2 0,1 0,0 0,-2 0,-7 0,-1 0,-1 0,-2 0,-2 0,-3 0,5 0,-2 0,1 0,2 0,-1 0,-1 0,-2 0,-2 0,-1 0,3 0,1 0,4 0,-1 0,-1 0,-1 0,-4 0,0 0,-2 0,-1 0,4 0,6 0,1 0,-2 0,-1 0,-5 0,1 0,-2 0,-2 0,-1 0,0 0,0 0,1 0,0 0,5 0,4 0,8 0,-7 0,2 0,-8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8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55852.73828"/>
      <inkml:brushProperty name="anchorY" value="-14883.37402"/>
      <inkml:brushProperty name="scaleFactor" value="0.5"/>
    </inkml:brush>
  </inkml:definitions>
  <inkml:trace contextRef="#ctx0" brushRef="#br0">0 1,'0'0,"0"4,0 16,0 14,0 27,0 22,0 13,0 16,0 7,0 0,0-4,0-5,0-5,0-4,0 2,0-2,0-6,0-1,0-12,0-4,0-4,0-14,0-4,0-6,0-8,0 4,0 4,0 1,0 7,0 2,0 1,0 8,0 1,0-2,0-4,0-1,0-8,0 0,0 4,0-2,0 7,0 4,0-4,0 8,0 0,0 8,0-1,0-1,0-1,0-1,0 2,0 5,0-2,0 15,0 0,0 5,0-4,0-3,0 0,0-5,0 0,0-1,0 8,0 6,0 11,0 0,0 12,0 3,0 5,0 0,0 2,0 6,0-6,0-4,0-9,0-9,0 3,0-10,0 5,0 2,0 6,0 4,0 4,0 2,0 8,0 8,0-2,0-3,0-6,0-5,0 1,0-3,0-2,0-3,0-1,0-6,0-5,0-5,0-10,0-3,0-1,0 0,0-5,0-3,0-9,0-3,0-3,0-4,0-1,0 1,0 2,0 6,0-2,0 0,0 0,0-9,0 0,0-4,0-8,0-4,0 0,0-6,0 1,0 0,0 2,0 2,0-3,0-4,0 0,0-3,0-2,0-4,0-1,0-2,0 4,0-1,0 5,0 0,0-3,0 0,0-2,0-3,0 0,0-1,0 0,0-1,0 6,0-1,0 6,0-2,0 0,0-3,0-1,0 3,0 3,0 0,0-6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77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1,'0'0,"0"8,0 13,0 22,0 28,0 25,0 25,0 30,0 28,0 25,0 17,0 12,0 7,0 2,0 3,0-2,0-6,0-10,0-7,0-9,0-7,0-11,0-9,0-17,0-20,0-18,0-25,0-14,0-13,0-16,0 2,0-2,0 3,0 6,0 8,0 7,0 0,0 8,0 2,0 7,0 5,0 1,0-2,0 3,0 1,0 3,0 12,0 12,0 6,0 9,0-4,0-6,0 5,0 2,0-4,0 4,0-6,0 5,0-7,0-5,0 5,0 4,0 6,0-3,0-10,0-7,0-20,0-10,0-11,0-19,0-5,0-10,0-3,0-4,0-1,0 2,0 1,0-4,0-2,0 0,0-4,0 0,0-5,0 2,0 1,0-2,0 7,0 2,0-3,0-4,0-1,0-2,0-4,0-4,0 5,0-4,0 0,0-1,0-2,0-1,0-1,0-1,0 1,0 0,0 0,0-1,0 1,0 4,0 1,0 0,0-1,0-1,0 3,0 5,0-1,0 3,0-2,0-1,0 1,0-2,0 3,0-2,0-2,0-3,0-2,0-2,0-1,0 5,0 0,0 4,0-1,0 5,0 2,0-3,0 4,0-3,0-3,0-3,0-3,0 2,0-6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7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1016.00079"/>
      <inkml:brushProperty name="anchorY" value="-12851.36816"/>
      <inkml:brushProperty name="scaleFactor" value="0.5"/>
    </inkml:brush>
  </inkml:definitions>
  <inkml:trace contextRef="#ctx0" brushRef="#br0">0 1,'0'0,"5"0,6 0,6 0,8 0,5 0,13 0,9 0,12 0,18 0,17 0,25 0,15 0,30 0,13 0,9 0,4 0,-10 0,-7 0,-12 0,-18 0,-8 0,-6 0,-4 0,-1 0,-5 0,1 0,11 0,8 0,13 0,0 0,8 0,12 0,6 0,4 0,3 0,0 0,-12 0,2 0,-3 0,-8 0,2 0,0 0,0 0,-8 0,-13 0,-19 0,-10 0,-16 0,-10 0,-13 0,0 0,-3 0,-5 0,-1 0,1 0,-6 0,4 0,5 0,-2 0,1 0,7 0,5 0,12 0,6 0,10 0,-1 0,2 0,3 0,-7 0,-2 0,-3 0,-2 0,0 0,-1 0,-4 0,-6 0,1 0,0 0,3 0,-8 0,2 0,-5 0,0 0,-4 0,3 0,16 0,0 0,2 0,2 0,-4 0,-6 0,-6 0,-4 0,-4 0,4 0,4 0,4 0,-1 0,5 0,0 0,9 0,2 0,1 0,-5 0,-1 0,-1 0,0 0,-5 0,1 0,-5 0,-15 0,-4 0,-8 0,-11 0,-5 0,-8 0,4 0,7 0,1 0,1 0,7 0,-7 0,-7 0,-1 0,4 0,-4 0,6 0,-1 0,2 0,5 0,10 0,6 0,5 0,0 0,2 0,-8 0,1 0,4 0,12 0,13 0,8 0,21 0,17 0,14 0,10 0,-8 0,-23 0,-26 0,-18 0,-19 0,-3 0,6 0,23 0,33 0,48 0,50 0,63 0,65 0,60 0,33 0,-10 0,-60 0,-73 0,-73 0,-53 0,-17 0,-4 0,10 0,5 0,-7 0,-19 0,-29 0,-29 0,-18 0,-5 0,17 0,34 0,27 0,22 0,4 0,-19 0,-27 0,-32 0,-34 0,-17 0,-5 0,-9 0,12 0,8 0,-3 0,0 0,-6 0,0 0,-6 0,-7 0,2 0,2 0,-1 0,7 0,13 0,9 0,2 0,4 0,-4 0,-8 0,-5 0,-9 0,-9 0,0 0,-4 0,-2 0,-4 0,-2 0,-1 0,1 0,4 0,4 0,7 0,-1 0,2 0,3 0,-2 0,-5 0,-4 0,-8 0,-4 0,-2 0,0 0,1 0,1 0,0 0,2 0,1 0,-1 0,1 0,6 0,-1 0,0 0,-1 0,-1 0,-1 0,4 0,6 0,-1 0,-2 0,4 0,-4 0,5 0,-3 0,-2 0,-3 0,-3 0,5 0,-2 0,-1 0,-1 0,-2 0,0 0,-2 0,1 0,-2 0,1 0,-2 0,2 0,0 0,0 0,4 0,1 0,1 0,-2 0,-1 0,0 0,-3 0,0 0,0 0,5 0,-1 0,2 0,-3 0,-5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7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27340.09961"/>
      <inkml:brushProperty name="anchorY" value="-13867.37012"/>
      <inkml:brushProperty name="scaleFactor" value="0.5"/>
    </inkml:brush>
  </inkml:definitions>
  <inkml:trace contextRef="#ctx0" brushRef="#br0">1 0,'0'0,"5"0,6 0,16 0,26 0,24 0,29 0,16 0,23 0,16 0,13 0,13 0,6 0,2 0,0 0,-11 0,-9 0,-22 0,-17 0,-14 0,7 0,11 0,7 0,13 0,-1 0,3 0,-6 0,-5 0,-1 0,-4 0,2 0,6 0,16 0,17 0,18 0,11 0,5 0,-5 0,-5 0,-8 0,0 0,5 0,7 0,15 0,12 0,10 0,8 0,11 0,-9 0,8 0,-12 0,5 0,1 0,1 0,7 0,-11 0,-15 0,-23 0,-27 0,-27 0,-19 0,-18 0,-9 0,10 0,11 0,18 0,28 0,26 0,22 0,8 0,3 0,-2 0,-7 0,3 0,11 0,30 0,34 0,52 0,67 0,81 0,69 0,52 0,20 0,-10 0,-45 0,-65 0,-68 0,-59 0,-55 0,-42 0,-23 0,-39 0,-26 0,-32 0,-24 0,-12 0,-19 0,-7 0,-6 0,6 0,9 0,15 0,0 0,3 0,-9 0,-23 0,-21 0,-25 0,-21 0,-12 0,0 0,4 0,8 0,10 0,3 0,-8 0,-5 0,-7 0,-5 0,-2 0,1 0,0 0,-2 0,-7 0,-1 0,-1 0,-2 0,-2 0,-3 0,5 0,-2 0,1 0,2 0,-1 0,-1 0,-2 0,-2 0,-1 0,3 0,1 0,4 0,-1 0,-1 0,-1 0,-4 0,0 0,-2 0,-1 0,4 0,6 0,1 0,-2 0,-1 0,-5 0,1 0,-2 0,-2 0,-1 0,0 0,0 0,1 0,0 0,5 0,4 0,8 0,-7 0,2 0,-8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7T06:39:46.88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55852.73828"/>
      <inkml:brushProperty name="anchorY" value="-14883.37402"/>
      <inkml:brushProperty name="scaleFactor" value="0.5"/>
    </inkml:brush>
  </inkml:definitions>
  <inkml:trace contextRef="#ctx0" brushRef="#br0">0 1,'0'0,"0"4,0 16,0 14,0 27,0 22,0 13,0 16,0 7,0 0,0-4,0-5,0-5,0-4,0 2,0-2,0-6,0-1,0-12,0-4,0-4,0-14,0-4,0-6,0-8,0 4,0 4,0 1,0 7,0 2,0 1,0 8,0 1,0-2,0-4,0-1,0-8,0 0,0 4,0-2,0 7,0 4,0-4,0 8,0 0,0 8,0-1,0-1,0-1,0-1,0 2,0 5,0-2,0 15,0 0,0 5,0-4,0-3,0 0,0-5,0 0,0-1,0 8,0 6,0 11,0 0,0 12,0 3,0 5,0 0,0 2,0 6,0-6,0-4,0-9,0-9,0 3,0-10,0 5,0 2,0 6,0 4,0 4,0 2,0 8,0 8,0-2,0-3,0-6,0-5,0 1,0-3,0-2,0-3,0-1,0-6,0-5,0-5,0-10,0-3,0-1,0 0,0-5,0-3,0-9,0-3,0-3,0-4,0-1,0 1,0 2,0 6,0-2,0 0,0 0,0-9,0 0,0-4,0-8,0-4,0 0,0-6,0 1,0 0,0 2,0 2,0-3,0-4,0 0,0-3,0-2,0-4,0-1,0-2,0 4,0-1,0 5,0 0,0-3,0 0,0-2,0-3,0 0,0-1,0 0,0-1,0 6,0-1,0 6,0-2,0 0,0-3,0-1,0 3,0 3,0 0,0-6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7BF2-D979-423E-8A22-1DEF8EBD4C61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96429-329C-4352-A530-D885362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20FF-9DEF-D93A-2435-0A409EF8A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8CFCF-BDDB-0C77-8854-E11FC563A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4A94A-E5B4-7461-4FFF-E0642755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2804-DE89-097E-2D43-330189AB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4CBF-D790-5E9C-AB10-ABDA7372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B28E-E806-43B9-6114-768ABFD4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CE91D-4F30-8B4D-5616-36C1E2621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97FA-6AA9-F9D2-4052-276669CD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212B-9095-8799-9D28-58737CDE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D593-681F-0EAF-C6D1-FEC508BA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0C319-7CAC-4E13-D5ED-2701AE244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51D6D-2F6C-792C-FC36-A00BBDB0E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28AE-7B75-D493-E669-247E1BE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ADC44-64FD-3C82-7625-1F970330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835A6-4705-A78B-756F-B9155E4A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14C7-D95E-291D-8381-C8888A9F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041F4-8D54-E982-975D-96B33C9F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9867-1A26-BD1C-6FA1-29A4FC06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ECF0-0D20-FB97-ACFA-BBEA6F48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C5C97-B294-1B11-1BD9-A3F7D658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4F20-7C96-386D-4CB9-1B3932D8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B214A-7CC4-F518-F05C-AB2FFA58E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2B49B-52CC-0CD3-18FC-1ED30E0E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31C9-44E9-49AA-D27D-FC6A58D8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4CE4-E658-D6CC-60FD-BCD46F7E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3291-68A5-5960-992D-7445E481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163F-1E57-AEA9-E5FD-6218F1FBF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44DA2-14E4-1300-E993-E78A5F26F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DCAD-CBA1-C027-AFE6-EB0398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466EE-B99A-41DA-B44E-CC3C08B3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12D78-4082-9933-6A0E-F02304C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7B82-80FA-AA6F-115E-F8B6968A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4C4B4-39E0-7972-5C8D-AD7B70BF1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8D0EC-B4D0-5A0F-E053-35C6124DA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E1E50-499B-A1E1-4DF9-9BEAC6466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93228-BA83-DE0E-38E4-1C1E0ED2C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FF810-200D-5F19-626D-D1D31A15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68508-D6AE-632A-5F08-34797DC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01B44-DB2B-EFC7-E7AB-2DFD2E7C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0BCA-13E7-DE63-83AD-92F9D2AC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DBEFF-6D68-C8E7-4F0A-6878EDFB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754FB-47C3-A6F0-61EB-5D7C06D6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2B1DA-C946-449E-2EDD-5B3182B6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9D64C-221C-69B9-1759-0BD3328F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AA61B-0294-5232-DD5A-A32F4278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4AAD2-DD93-61C9-1DBD-DD309FDB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2324-66AF-33C5-2D5A-C81BCFF7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0D84-CA08-30AE-47A8-A3279DCF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EA193-E736-8C84-34E3-FEA21C62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1FB08-8693-2199-2A55-7D6A41A9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DF6EB-5218-25E9-8AA8-67A17591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0C5A2-FD3C-0EAF-BDC9-76208CC4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AC54-CEA3-2A62-1A12-9DB072E5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57F51-E472-94E6-2D06-5DD522D5A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F0E0C-D9EE-695C-99D1-C79A3EA3E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BFD01-54C0-0596-9F79-9D0710CE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5BFE-5722-99BC-EED2-4A49A242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AD53D-9AFA-5235-C8CB-0E2C388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82ABD-3BE3-8DC4-BE5F-5AEAF314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FB133-76D8-AB3A-DB6B-86B9543F3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F3DEC-8FE0-B193-3C5C-DFA4D993E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B3F1-AAED-4769-BFDD-D4DFD320FED8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A42B1-83AC-CB5B-93F6-8EA8B1DDE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6598-ADCD-B5E5-F621-B65879A3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3A66-79CC-467E-A95A-EDA025922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3.emf"/><Relationship Id="rId3" Type="http://schemas.openxmlformats.org/officeDocument/2006/relationships/image" Target="../media/image24.emf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emf"/><Relationship Id="rId5" Type="http://schemas.openxmlformats.org/officeDocument/2006/relationships/image" Target="../media/image34.jpe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customXml" Target="../ink/ink7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6.png"/><Relationship Id="rId7" Type="http://schemas.openxmlformats.org/officeDocument/2006/relationships/image" Target="../media/image59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7.emf"/><Relationship Id="rId1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E61EF98-E5EC-973B-26A2-07CBF2A681A8}"/>
              </a:ext>
            </a:extLst>
          </p:cNvPr>
          <p:cNvSpPr/>
          <p:nvPr/>
        </p:nvSpPr>
        <p:spPr>
          <a:xfrm>
            <a:off x="341310" y="227502"/>
            <a:ext cx="3423169" cy="66958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Progress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17 August 24</a:t>
            </a:r>
          </a:p>
        </p:txBody>
      </p:sp>
    </p:spTree>
    <p:extLst>
      <p:ext uri="{BB962C8B-B14F-4D97-AF65-F5344CB8AC3E}">
        <p14:creationId xmlns:p14="http://schemas.microsoft.com/office/powerpoint/2010/main" val="413945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4CB1F-1952-9AD3-8536-6D58CEBD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8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925186-B65B-FC01-F4DD-73A08BB322E7}"/>
              </a:ext>
            </a:extLst>
          </p:cNvPr>
          <p:cNvGrpSpPr/>
          <p:nvPr/>
        </p:nvGrpSpPr>
        <p:grpSpPr>
          <a:xfrm>
            <a:off x="1385119" y="1608802"/>
            <a:ext cx="9421762" cy="4251223"/>
            <a:chOff x="1158240" y="1127680"/>
            <a:chExt cx="9950040" cy="5032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64A490-6A26-4E59-7645-F09D63934091}"/>
                    </a:ext>
                  </a:extLst>
                </p14:cNvPr>
                <p14:cNvContentPartPr/>
                <p14:nvPr/>
              </p14:nvContentPartPr>
              <p14:xfrm>
                <a:off x="1175520" y="1127680"/>
                <a:ext cx="360" cy="499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09B520-799C-27A3-3BF6-7C8F2F7A29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2520" y="1065040"/>
                  <a:ext cx="126000" cy="51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DEE102-8A0C-3919-EC23-09024A7B875E}"/>
                    </a:ext>
                  </a:extLst>
                </p14:cNvPr>
                <p14:cNvContentPartPr/>
                <p14:nvPr/>
              </p14:nvContentPartPr>
              <p14:xfrm>
                <a:off x="1158240" y="1134880"/>
                <a:ext cx="98427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80A2AC-B50A-44F6-5A73-85012E69C3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5240" y="1072240"/>
                  <a:ext cx="996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E53ECF-357B-CFA2-69D5-54C012CF445E}"/>
                    </a:ext>
                  </a:extLst>
                </p14:cNvPr>
                <p14:cNvContentPartPr/>
                <p14:nvPr/>
              </p14:nvContentPartPr>
              <p14:xfrm>
                <a:off x="1209000" y="6123760"/>
                <a:ext cx="989928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6813E8-2E79-1FD8-47C3-3DBB67FE8E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6360" y="6060760"/>
                  <a:ext cx="100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017C43-EE0F-7595-B5CA-145701E1A212}"/>
                    </a:ext>
                  </a:extLst>
                </p14:cNvPr>
                <p14:cNvContentPartPr/>
                <p14:nvPr/>
              </p14:nvContentPartPr>
              <p14:xfrm>
                <a:off x="11092440" y="1127680"/>
                <a:ext cx="360" cy="503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CC2A24-9E98-6B17-D53A-38D596142C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29440" y="1065040"/>
                  <a:ext cx="126000" cy="5158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EC84A-6CA1-016A-7FFF-4622737ACB3A}"/>
                </a:ext>
              </a:extLst>
            </p:cNvPr>
            <p:cNvSpPr txBox="1"/>
            <p:nvPr/>
          </p:nvSpPr>
          <p:spPr>
            <a:xfrm>
              <a:off x="1765870" y="1511159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PLANNERS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0796-8286-73E0-8D37-13EC9E0C53EE}"/>
                </a:ext>
              </a:extLst>
            </p:cNvPr>
            <p:cNvSpPr txBox="1"/>
            <p:nvPr/>
          </p:nvSpPr>
          <p:spPr>
            <a:xfrm>
              <a:off x="1473505" y="1476959"/>
              <a:ext cx="5411930" cy="43720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8F9D3-1E64-D8A2-BC11-FDE675FDBB83}"/>
                </a:ext>
              </a:extLst>
            </p:cNvPr>
            <p:cNvSpPr txBox="1"/>
            <p:nvPr/>
          </p:nvSpPr>
          <p:spPr>
            <a:xfrm>
              <a:off x="7509361" y="2394510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WEEKLY UNDATED PLANNERS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AB8720-B940-F99E-3A9B-1078AD85D2DD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2946400"/>
              <a:ext cx="445650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58DEA9-6F04-66DC-5A05-63652F06C4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20" y="3280385"/>
              <a:ext cx="447198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CBF46A-F9D8-955C-1D47-1335A85ED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0833" y="3643900"/>
              <a:ext cx="4432069" cy="123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D8B19A-235F-C97A-14EB-19138BEFD7EC}"/>
                </a:ext>
              </a:extLst>
            </p:cNvPr>
            <p:cNvCxnSpPr>
              <a:cxnSpLocks/>
            </p:cNvCxnSpPr>
            <p:nvPr/>
          </p:nvCxnSpPr>
          <p:spPr>
            <a:xfrm>
              <a:off x="1692172" y="3990284"/>
              <a:ext cx="434944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99FED0-6E84-297B-954C-67BFFF75E913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4337758"/>
              <a:ext cx="445650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647109-92A4-1358-F13B-D2DBE7F23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4625390"/>
              <a:ext cx="4456502" cy="44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179D611E-21B9-3CDD-A031-47EAA1DE96B8}"/>
              </a:ext>
            </a:extLst>
          </p:cNvPr>
          <p:cNvSpPr/>
          <p:nvPr/>
        </p:nvSpPr>
        <p:spPr>
          <a:xfrm>
            <a:off x="341310" y="227502"/>
            <a:ext cx="3423169" cy="66958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Progress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17 August 24</a:t>
            </a:r>
          </a:p>
        </p:txBody>
      </p:sp>
    </p:spTree>
    <p:extLst>
      <p:ext uri="{BB962C8B-B14F-4D97-AF65-F5344CB8AC3E}">
        <p14:creationId xmlns:p14="http://schemas.microsoft.com/office/powerpoint/2010/main" val="248040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E7C732-AB64-1ED4-6055-3D2954CDF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143825"/>
              </p:ext>
            </p:extLst>
          </p:nvPr>
        </p:nvGraphicFramePr>
        <p:xfrm>
          <a:off x="8114664" y="1527670"/>
          <a:ext cx="3480927" cy="200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5194500" imgH="2983722" progId="Prism8.Document">
                  <p:embed/>
                </p:oleObj>
              </mc:Choice>
              <mc:Fallback>
                <p:oleObj name="Prism 8" r:id="rId2" imgW="5194500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4664" y="1527670"/>
                        <a:ext cx="3480927" cy="2000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947F13-DBC8-954A-510D-8EF42C40A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2617"/>
              </p:ext>
            </p:extLst>
          </p:nvPr>
        </p:nvGraphicFramePr>
        <p:xfrm>
          <a:off x="732901" y="1579997"/>
          <a:ext cx="3294770" cy="208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583658" imgH="2907410" progId="Prism8.Document">
                  <p:embed/>
                </p:oleObj>
              </mc:Choice>
              <mc:Fallback>
                <p:oleObj name="Prism 8" r:id="rId4" imgW="4583658" imgH="2907410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2901" y="1579997"/>
                        <a:ext cx="3294770" cy="208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6C68EC-6F0B-3957-F1AC-9C2EDE3B8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5687"/>
              </p:ext>
            </p:extLst>
          </p:nvPr>
        </p:nvGraphicFramePr>
        <p:xfrm>
          <a:off x="4193370" y="1544979"/>
          <a:ext cx="3629042" cy="208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5182622" imgH="2983722" progId="Prism8.Document">
                  <p:embed/>
                </p:oleObj>
              </mc:Choice>
              <mc:Fallback>
                <p:oleObj name="Prism 8" r:id="rId6" imgW="5182622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3370" y="1544979"/>
                        <a:ext cx="3629042" cy="208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7EBBE59-549E-72D3-66CA-9F6C2CDF6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51131"/>
              </p:ext>
            </p:extLst>
          </p:nvPr>
        </p:nvGraphicFramePr>
        <p:xfrm>
          <a:off x="7175769" y="4477331"/>
          <a:ext cx="2610721" cy="173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8" imgW="4478551" imgH="2983722" progId="Prism8.Document">
                  <p:embed/>
                </p:oleObj>
              </mc:Choice>
              <mc:Fallback>
                <p:oleObj name="Prism 8" r:id="rId8" imgW="4478551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75769" y="4477331"/>
                        <a:ext cx="2610721" cy="1739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FCCB934-B035-1725-4DC3-8E741B6B2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48300"/>
              </p:ext>
            </p:extLst>
          </p:nvPr>
        </p:nvGraphicFramePr>
        <p:xfrm>
          <a:off x="3274403" y="4460398"/>
          <a:ext cx="3204614" cy="20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0" imgW="4731599" imgH="2983722" progId="Prism8.Document">
                  <p:embed/>
                </p:oleObj>
              </mc:Choice>
              <mc:Fallback>
                <p:oleObj name="Prism 8" r:id="rId10" imgW="4731599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4403" y="4460398"/>
                        <a:ext cx="3204614" cy="20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430F9A3-1C89-52E4-1889-09E2D8F4F15C}"/>
              </a:ext>
            </a:extLst>
          </p:cNvPr>
          <p:cNvSpPr/>
          <p:nvPr/>
        </p:nvSpPr>
        <p:spPr>
          <a:xfrm>
            <a:off x="162285" y="115747"/>
            <a:ext cx="2754535" cy="41668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MTT</a:t>
            </a:r>
          </a:p>
        </p:txBody>
      </p:sp>
    </p:spTree>
    <p:extLst>
      <p:ext uri="{BB962C8B-B14F-4D97-AF65-F5344CB8AC3E}">
        <p14:creationId xmlns:p14="http://schemas.microsoft.com/office/powerpoint/2010/main" val="202906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13A3FBB-C78E-0801-F1FA-B59C27847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43737"/>
              </p:ext>
            </p:extLst>
          </p:nvPr>
        </p:nvGraphicFramePr>
        <p:xfrm>
          <a:off x="427013" y="1090349"/>
          <a:ext cx="3480927" cy="200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5194500" imgH="2983722" progId="Prism8.Document">
                  <p:embed/>
                </p:oleObj>
              </mc:Choice>
              <mc:Fallback>
                <p:oleObj name="Prism 8" r:id="rId2" imgW="5194500" imgH="2983722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E7C732-AB64-1ED4-6055-3D2954CDF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013" y="1090349"/>
                        <a:ext cx="3480927" cy="2000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4958A20-209A-A5C6-DBF1-716AB6458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24940"/>
              </p:ext>
            </p:extLst>
          </p:nvPr>
        </p:nvGraphicFramePr>
        <p:xfrm>
          <a:off x="8079598" y="3850510"/>
          <a:ext cx="3064348" cy="1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856503" imgH="2983722" progId="Prism8.Document">
                  <p:embed/>
                </p:oleObj>
              </mc:Choice>
              <mc:Fallback>
                <p:oleObj name="Prism 8" r:id="rId4" imgW="4856503" imgH="2983722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1F7D3C3-C1D7-738E-4C7A-810118EAC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9598" y="3850510"/>
                        <a:ext cx="3064348" cy="1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392F5E-36E3-1761-7C21-728C35883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62296"/>
              </p:ext>
            </p:extLst>
          </p:nvPr>
        </p:nvGraphicFramePr>
        <p:xfrm>
          <a:off x="508036" y="3956058"/>
          <a:ext cx="2964074" cy="181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4882420" imgH="2983722" progId="Prism8.Document">
                  <p:embed/>
                </p:oleObj>
              </mc:Choice>
              <mc:Fallback>
                <p:oleObj name="Prism 8" r:id="rId6" imgW="4882420" imgH="2983722" progId="Prism8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197CC6F-0871-4872-87E5-08B348B6DE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36" y="3956058"/>
                        <a:ext cx="2964074" cy="1811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D44C43D-04DD-2B86-B723-BC66F7140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92601"/>
              </p:ext>
            </p:extLst>
          </p:nvPr>
        </p:nvGraphicFramePr>
        <p:xfrm>
          <a:off x="4307340" y="3956058"/>
          <a:ext cx="3064348" cy="177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8" imgW="5130788" imgH="2976163" progId="Prism8.Document">
                  <p:embed/>
                </p:oleObj>
              </mc:Choice>
              <mc:Fallback>
                <p:oleObj name="Prism 8" r:id="rId8" imgW="5130788" imgH="2976163" progId="Prism8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5CB944-7827-7B34-8865-7C90B0332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07340" y="3956058"/>
                        <a:ext cx="3064348" cy="1777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6BBE771-68E6-AF73-E24A-107118BFD2BA}"/>
              </a:ext>
            </a:extLst>
          </p:cNvPr>
          <p:cNvSpPr/>
          <p:nvPr/>
        </p:nvSpPr>
        <p:spPr>
          <a:xfrm>
            <a:off x="162285" y="115747"/>
            <a:ext cx="2754535" cy="41668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EDDF19-F4DF-7237-DB9E-9D608E500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2569"/>
              </p:ext>
            </p:extLst>
          </p:nvPr>
        </p:nvGraphicFramePr>
        <p:xfrm>
          <a:off x="4178662" y="1090349"/>
          <a:ext cx="3193026" cy="198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0" imgW="4804670" imgH="2983722" progId="Prism8.Document">
                  <p:embed/>
                </p:oleObj>
              </mc:Choice>
              <mc:Fallback>
                <p:oleObj name="Prism 8" r:id="rId10" imgW="4804670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78662" y="1090349"/>
                        <a:ext cx="3193026" cy="198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63DA38-E6C4-A30A-6781-7E8DE9627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899412"/>
              </p:ext>
            </p:extLst>
          </p:nvPr>
        </p:nvGraphicFramePr>
        <p:xfrm>
          <a:off x="7791373" y="1124203"/>
          <a:ext cx="3238118" cy="208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2" imgW="4643050" imgH="2983722" progId="Prism8.Document">
                  <p:embed/>
                </p:oleObj>
              </mc:Choice>
              <mc:Fallback>
                <p:oleObj name="Prism 8" r:id="rId12" imgW="4643050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1373" y="1124203"/>
                        <a:ext cx="3238118" cy="2081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62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Schematic overview of ATP/ADP measurement from plant leaves. | Download  Scientific Diagram">
            <a:extLst>
              <a:ext uri="{FF2B5EF4-FFF2-40B4-BE49-F238E27FC236}">
                <a16:creationId xmlns:a16="http://schemas.microsoft.com/office/drawing/2014/main" id="{93155C7D-B0DB-27C0-23E0-0C97210D5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7142" y="3008084"/>
            <a:ext cx="2775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3E84D33-ED40-1647-A659-63C40702592E}"/>
              </a:ext>
            </a:extLst>
          </p:cNvPr>
          <p:cNvSpPr/>
          <p:nvPr/>
        </p:nvSpPr>
        <p:spPr>
          <a:xfrm>
            <a:off x="0" y="183224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NAD+ assay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3EF7D8-0A8D-AA29-5DB7-C281A435963A}"/>
              </a:ext>
            </a:extLst>
          </p:cNvPr>
          <p:cNvGrpSpPr/>
          <p:nvPr/>
        </p:nvGrpSpPr>
        <p:grpSpPr>
          <a:xfrm>
            <a:off x="1295217" y="906603"/>
            <a:ext cx="1932384" cy="5889612"/>
            <a:chOff x="430107" y="909534"/>
            <a:chExt cx="1932384" cy="5889612"/>
          </a:xfrm>
        </p:grpSpPr>
        <p:pic>
          <p:nvPicPr>
            <p:cNvPr id="5" name="Picture 4" descr="6 Well Cell Culture Plate, Flat Bottom, TC Treated, sterile | Case of 50  Individually Wrapped Plates">
              <a:extLst>
                <a:ext uri="{FF2B5EF4-FFF2-40B4-BE49-F238E27FC236}">
                  <a16:creationId xmlns:a16="http://schemas.microsoft.com/office/drawing/2014/main" id="{2929755C-2ECC-B462-BE01-2C3AD006E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33" b="91026" l="4394" r="95758">
                          <a14:foregroundMark x1="90758" y1="9615" x2="92424" y2="69231"/>
                          <a14:foregroundMark x1="92424" y1="69231" x2="88485" y2="86752"/>
                          <a14:foregroundMark x1="88485" y1="86752" x2="6970" y2="82265"/>
                          <a14:foregroundMark x1="6970" y1="82265" x2="8636" y2="16880"/>
                          <a14:foregroundMark x1="8636" y1="16880" x2="22879" y2="10897"/>
                          <a14:foregroundMark x1="22879" y1="10897" x2="71364" y2="13034"/>
                          <a14:foregroundMark x1="71364" y1="13034" x2="91970" y2="8761"/>
                          <a14:foregroundMark x1="94848" y1="10043" x2="93333" y2="89103"/>
                          <a14:foregroundMark x1="93333" y1="89103" x2="11515" y2="89744"/>
                          <a14:foregroundMark x1="11515" y1="89744" x2="4545" y2="73077"/>
                          <a14:foregroundMark x1="4545" y1="73077" x2="7879" y2="8547"/>
                          <a14:foregroundMark x1="7879" y1="8547" x2="60909" y2="12821"/>
                          <a14:foregroundMark x1="60909" y1="12821" x2="87727" y2="6410"/>
                          <a14:foregroundMark x1="87727" y1="6410" x2="96364" y2="10256"/>
                          <a14:foregroundMark x1="96364" y1="10256" x2="95758" y2="91026"/>
                          <a14:foregroundMark x1="95758" y1="91026" x2="92727" y2="86966"/>
                          <a14:foregroundMark x1="5909" y1="89316" x2="5606" y2="87607"/>
                          <a14:foregroundMark x1="5909" y1="89957" x2="4394" y2="85684"/>
                          <a14:foregroundMark x1="5758" y1="89316" x2="5000" y2="84615"/>
                          <a14:foregroundMark x1="5909" y1="89316" x2="4848" y2="86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29" y="909534"/>
              <a:ext cx="1331151" cy="94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Eppendorf tube 1.5 ml | Conical snap cap tube | Lab icon">
              <a:extLst>
                <a:ext uri="{FF2B5EF4-FFF2-40B4-BE49-F238E27FC236}">
                  <a16:creationId xmlns:a16="http://schemas.microsoft.com/office/drawing/2014/main" id="{F40DDC43-1EAC-EC7B-5382-B83766D42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85" y="2757675"/>
              <a:ext cx="560317" cy="560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A7AC680-7985-F5CD-7B87-B767A01A6E6D}"/>
                </a:ext>
              </a:extLst>
            </p:cNvPr>
            <p:cNvCxnSpPr>
              <a:cxnSpLocks/>
            </p:cNvCxnSpPr>
            <p:nvPr/>
          </p:nvCxnSpPr>
          <p:spPr>
            <a:xfrm>
              <a:off x="1096676" y="2228973"/>
              <a:ext cx="0" cy="455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B0D835-C6F2-7337-4B1C-8483843412EF}"/>
                </a:ext>
              </a:extLst>
            </p:cNvPr>
            <p:cNvSpPr txBox="1"/>
            <p:nvPr/>
          </p:nvSpPr>
          <p:spPr>
            <a:xfrm>
              <a:off x="1123043" y="3072566"/>
              <a:ext cx="53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pellet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49E0D5-A978-4FE7-8526-AC09238FAF69}"/>
                </a:ext>
              </a:extLst>
            </p:cNvPr>
            <p:cNvSpPr txBox="1"/>
            <p:nvPr/>
          </p:nvSpPr>
          <p:spPr>
            <a:xfrm>
              <a:off x="500230" y="1847753"/>
              <a:ext cx="1810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Seed cells HepG2 in 6-well plate until they reach ~90% confluency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36BB94-1B7B-3747-EE15-9EAEFD835E43}"/>
                </a:ext>
              </a:extLst>
            </p:cNvPr>
            <p:cNvSpPr txBox="1"/>
            <p:nvPr/>
          </p:nvSpPr>
          <p:spPr>
            <a:xfrm>
              <a:off x="1174995" y="2250326"/>
              <a:ext cx="1076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Treated  24 hr.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63DB3-C7FA-7C37-20FC-B0D612B8D16C}"/>
                </a:ext>
              </a:extLst>
            </p:cNvPr>
            <p:cNvSpPr txBox="1"/>
            <p:nvPr/>
          </p:nvSpPr>
          <p:spPr>
            <a:xfrm>
              <a:off x="1146101" y="2448993"/>
              <a:ext cx="1043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Trypsinization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C29B00-83B8-C0F5-5EC1-EE2EE249CED6}"/>
                </a:ext>
              </a:extLst>
            </p:cNvPr>
            <p:cNvSpPr txBox="1"/>
            <p:nvPr/>
          </p:nvSpPr>
          <p:spPr>
            <a:xfrm>
              <a:off x="1141323" y="3391887"/>
              <a:ext cx="1221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dirty="0"/>
                <a:t>7</a:t>
              </a:r>
              <a:r>
                <a:rPr lang="en-US" sz="1200" dirty="0"/>
                <a:t>% </a:t>
              </a:r>
              <a:r>
                <a:rPr lang="en-US" sz="1200" dirty="0" err="1"/>
                <a:t>percloric</a:t>
              </a:r>
              <a:r>
                <a:rPr lang="en-US" sz="1200" dirty="0"/>
                <a:t> acid</a:t>
              </a:r>
            </a:p>
            <a:p>
              <a:r>
                <a:rPr lang="en-US" sz="1200" b="0" i="0" dirty="0">
                  <a:solidFill>
                    <a:srgbClr val="4D5156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</a:rPr>
                <a:t>neutralize</a:t>
              </a:r>
              <a:endParaRPr lang="en-US" sz="12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01129A-5497-DE7C-F8B5-500907F86529}"/>
                </a:ext>
              </a:extLst>
            </p:cNvPr>
            <p:cNvGrpSpPr/>
            <p:nvPr/>
          </p:nvGrpSpPr>
          <p:grpSpPr>
            <a:xfrm>
              <a:off x="650040" y="3962205"/>
              <a:ext cx="1250345" cy="992092"/>
              <a:chOff x="1375315" y="2228442"/>
              <a:chExt cx="1235929" cy="992092"/>
            </a:xfrm>
          </p:grpSpPr>
          <p:pic>
            <p:nvPicPr>
              <p:cNvPr id="18" name="Picture 2" descr="Centrifuge Thin Line Icon Medical Equipment For Blood Centrifugation And  Urine Analysis Vector Illustration Stock Illustration - Download Image Now  - iStock">
                <a:extLst>
                  <a:ext uri="{FF2B5EF4-FFF2-40B4-BE49-F238E27FC236}">
                    <a16:creationId xmlns:a16="http://schemas.microsoft.com/office/drawing/2014/main" id="{D6B964C5-FEA7-55B9-7B7C-6D87ADDB7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14" t="14990" r="23034" b="30256"/>
              <a:stretch/>
            </p:blipFill>
            <p:spPr bwMode="auto">
              <a:xfrm>
                <a:off x="1698340" y="2228442"/>
                <a:ext cx="912904" cy="938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Free Syringe with filter Icons, Symbols &amp; Images | BioRender">
                <a:extLst>
                  <a:ext uri="{FF2B5EF4-FFF2-40B4-BE49-F238E27FC236}">
                    <a16:creationId xmlns:a16="http://schemas.microsoft.com/office/drawing/2014/main" id="{4C615CE5-C58F-E6FC-D6AB-5BA349D72A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57" t="19779" r="30380" b="20869"/>
              <a:stretch/>
            </p:blipFill>
            <p:spPr bwMode="auto">
              <a:xfrm rot="20541148">
                <a:off x="1375315" y="2356773"/>
                <a:ext cx="341471" cy="863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6" descr="Chemistry Hplc: Over 119 Royalty-Free Licensable Stock Illustrations &amp;  Drawings | Shutterstock">
              <a:extLst>
                <a:ext uri="{FF2B5EF4-FFF2-40B4-BE49-F238E27FC236}">
                  <a16:creationId xmlns:a16="http://schemas.microsoft.com/office/drawing/2014/main" id="{9885F348-0A6B-60F8-EF57-8763E305B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92" y="5432165"/>
              <a:ext cx="1109346" cy="100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78B05E0-8A07-3E74-8491-45B16E72EDE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676" y="3429000"/>
              <a:ext cx="0" cy="455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E79DF6-0456-13B2-54C7-3DDC30CF030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735" y="4924098"/>
              <a:ext cx="0" cy="455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C7CB29-2638-156E-4518-1916051C06A6}"/>
                </a:ext>
              </a:extLst>
            </p:cNvPr>
            <p:cNvSpPr txBox="1"/>
            <p:nvPr/>
          </p:nvSpPr>
          <p:spPr>
            <a:xfrm>
              <a:off x="430107" y="6522147"/>
              <a:ext cx="1782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>
                  <a:solidFill>
                    <a:srgbClr val="1F1F1F"/>
                  </a:solidFill>
                  <a:effectLst/>
                  <a:highlight>
                    <a:srgbClr val="FFFFFF"/>
                  </a:highlight>
                  <a:latin typeface="Google Sans"/>
                </a:rPr>
                <a:t>C18 column </a:t>
              </a:r>
              <a:r>
                <a:rPr lang="en-US" sz="1200" dirty="0"/>
                <a:t>&amp; ACN buffer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690D25B-1D57-BC0C-0412-7F17EDA2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402" y="803904"/>
            <a:ext cx="3162985" cy="195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DD763E-0FE0-6FB3-E71D-DC222A17C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2961" y="2991247"/>
            <a:ext cx="7694824" cy="3804968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E5377CD-6D3E-6F95-3C65-6870FC043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91617"/>
              </p:ext>
            </p:extLst>
          </p:nvPr>
        </p:nvGraphicFramePr>
        <p:xfrm>
          <a:off x="4558532" y="546044"/>
          <a:ext cx="3949890" cy="232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0" imgW="5077155" imgH="2991281" progId="Prism8.Document">
                  <p:embed/>
                </p:oleObj>
              </mc:Choice>
              <mc:Fallback>
                <p:oleObj name="Prism 8" r:id="rId10" imgW="5077155" imgH="2991281" progId="Prism8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D23EBB5-C1C1-9A3A-804D-76D3B59AFE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8532" y="546044"/>
                        <a:ext cx="3949890" cy="2326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51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F4EC5F-B5AF-BB8E-9726-90467F13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69" y="0"/>
            <a:ext cx="514466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69F24-2CDF-D9DA-5576-5C204505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69" y="0"/>
            <a:ext cx="5144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925186-B65B-FC01-F4DD-73A08BB322E7}"/>
              </a:ext>
            </a:extLst>
          </p:cNvPr>
          <p:cNvGrpSpPr/>
          <p:nvPr/>
        </p:nvGrpSpPr>
        <p:grpSpPr>
          <a:xfrm>
            <a:off x="1385119" y="1608802"/>
            <a:ext cx="9421762" cy="4251223"/>
            <a:chOff x="1158240" y="1127680"/>
            <a:chExt cx="9950040" cy="5032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64A490-6A26-4E59-7645-F09D63934091}"/>
                    </a:ext>
                  </a:extLst>
                </p14:cNvPr>
                <p14:cNvContentPartPr/>
                <p14:nvPr/>
              </p14:nvContentPartPr>
              <p14:xfrm>
                <a:off x="1175520" y="1127680"/>
                <a:ext cx="360" cy="499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09B520-799C-27A3-3BF6-7C8F2F7A29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2520" y="1065040"/>
                  <a:ext cx="126000" cy="51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DEE102-8A0C-3919-EC23-09024A7B875E}"/>
                    </a:ext>
                  </a:extLst>
                </p14:cNvPr>
                <p14:cNvContentPartPr/>
                <p14:nvPr/>
              </p14:nvContentPartPr>
              <p14:xfrm>
                <a:off x="1158240" y="1134880"/>
                <a:ext cx="98427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80A2AC-B50A-44F6-5A73-85012E69C3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5240" y="1072240"/>
                  <a:ext cx="996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E53ECF-357B-CFA2-69D5-54C012CF445E}"/>
                    </a:ext>
                  </a:extLst>
                </p14:cNvPr>
                <p14:cNvContentPartPr/>
                <p14:nvPr/>
              </p14:nvContentPartPr>
              <p14:xfrm>
                <a:off x="1209000" y="6123760"/>
                <a:ext cx="989928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6813E8-2E79-1FD8-47C3-3DBB67FE8E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6360" y="6060760"/>
                  <a:ext cx="100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017C43-EE0F-7595-B5CA-145701E1A212}"/>
                    </a:ext>
                  </a:extLst>
                </p14:cNvPr>
                <p14:cNvContentPartPr/>
                <p14:nvPr/>
              </p14:nvContentPartPr>
              <p14:xfrm>
                <a:off x="11092440" y="1127680"/>
                <a:ext cx="360" cy="503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CC2A24-9E98-6B17-D53A-38D596142C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29440" y="1065040"/>
                  <a:ext cx="126000" cy="5158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EC84A-6CA1-016A-7FFF-4622737ACB3A}"/>
                </a:ext>
              </a:extLst>
            </p:cNvPr>
            <p:cNvSpPr txBox="1"/>
            <p:nvPr/>
          </p:nvSpPr>
          <p:spPr>
            <a:xfrm>
              <a:off x="1765870" y="1511159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PLANNERS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0796-8286-73E0-8D37-13EC9E0C53EE}"/>
                </a:ext>
              </a:extLst>
            </p:cNvPr>
            <p:cNvSpPr txBox="1"/>
            <p:nvPr/>
          </p:nvSpPr>
          <p:spPr>
            <a:xfrm>
              <a:off x="1473505" y="1476959"/>
              <a:ext cx="5411930" cy="44441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8F9D3-1E64-D8A2-BC11-FDE675FDBB83}"/>
                </a:ext>
              </a:extLst>
            </p:cNvPr>
            <p:cNvSpPr txBox="1"/>
            <p:nvPr/>
          </p:nvSpPr>
          <p:spPr>
            <a:xfrm>
              <a:off x="7509361" y="2394510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WEEKLY UNDATED PLANNERS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AB8720-B940-F99E-3A9B-1078AD85D2DD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2946400"/>
              <a:ext cx="445650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58DEA9-6F04-66DC-5A05-63652F06C4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20" y="3280385"/>
              <a:ext cx="447198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CBF46A-F9D8-955C-1D47-1335A85ED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0833" y="3643900"/>
              <a:ext cx="4432069" cy="123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D8B19A-235F-C97A-14EB-19138BEFD7EC}"/>
                </a:ext>
              </a:extLst>
            </p:cNvPr>
            <p:cNvCxnSpPr>
              <a:cxnSpLocks/>
            </p:cNvCxnSpPr>
            <p:nvPr/>
          </p:nvCxnSpPr>
          <p:spPr>
            <a:xfrm>
              <a:off x="1692172" y="3990284"/>
              <a:ext cx="434944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99FED0-6E84-297B-954C-67BFFF75E913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4337758"/>
              <a:ext cx="445650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647109-92A4-1358-F13B-D2DBE7F23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4625390"/>
              <a:ext cx="4456502" cy="44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179D611E-21B9-3CDD-A031-47EAA1DE96B8}"/>
              </a:ext>
            </a:extLst>
          </p:cNvPr>
          <p:cNvSpPr/>
          <p:nvPr/>
        </p:nvSpPr>
        <p:spPr>
          <a:xfrm>
            <a:off x="341310" y="227502"/>
            <a:ext cx="3423169" cy="66958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Progress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31 August 24</a:t>
            </a:r>
          </a:p>
        </p:txBody>
      </p:sp>
    </p:spTree>
    <p:extLst>
      <p:ext uri="{BB962C8B-B14F-4D97-AF65-F5344CB8AC3E}">
        <p14:creationId xmlns:p14="http://schemas.microsoft.com/office/powerpoint/2010/main" val="178879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DC66B7-3CE9-0934-D5AE-A4C0C29A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02" y="3382966"/>
            <a:ext cx="5121072" cy="3204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51FD04-D13B-EF32-C35C-E948DB90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74" y="2967732"/>
            <a:ext cx="5425294" cy="3204414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70AA79D7-810D-7B18-9AF3-692997EE5F7D}"/>
              </a:ext>
            </a:extLst>
          </p:cNvPr>
          <p:cNvSpPr txBox="1"/>
          <p:nvPr/>
        </p:nvSpPr>
        <p:spPr>
          <a:xfrm>
            <a:off x="8144167" y="296773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H" b="1" dirty="0">
                <a:latin typeface="Arial" panose="020B0604020202020204" pitchFamily="34" charset="0"/>
                <a:cs typeface="Arial" panose="020B0604020202020204" pitchFamily="34" charset="0"/>
              </a:rPr>
              <a:t>Clonogenic assay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7AF94-DC79-0D73-3C01-67E6C7FAD6FF}"/>
              </a:ext>
            </a:extLst>
          </p:cNvPr>
          <p:cNvSpPr/>
          <p:nvPr/>
        </p:nvSpPr>
        <p:spPr>
          <a:xfrm>
            <a:off x="119270" y="270620"/>
            <a:ext cx="11953461" cy="887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TH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94591EC-1762-D114-96A2-B01101E5FC49}"/>
              </a:ext>
            </a:extLst>
          </p:cNvPr>
          <p:cNvSpPr txBox="1"/>
          <p:nvPr/>
        </p:nvSpPr>
        <p:spPr>
          <a:xfrm>
            <a:off x="3112153" y="270620"/>
            <a:ext cx="629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H" sz="3600" b="1" dirty="0">
                <a:solidFill>
                  <a:schemeClr val="bg1"/>
                </a:solidFill>
              </a:rPr>
              <a:t>Anti-cancer activity of KERRA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B7E64D3-922D-C3C4-430E-64AAA4B54E31}"/>
              </a:ext>
            </a:extLst>
          </p:cNvPr>
          <p:cNvSpPr txBox="1"/>
          <p:nvPr/>
        </p:nvSpPr>
        <p:spPr>
          <a:xfrm>
            <a:off x="119270" y="1285403"/>
            <a:ext cx="11263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Harding"/>
              </a:rPr>
              <a:t>Clonogenic assay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Harding"/>
              </a:rPr>
              <a:t>or colony formation assay is an </a:t>
            </a:r>
            <a:r>
              <a:rPr lang="en-US" b="0" i="1" u="none" strike="noStrike" dirty="0">
                <a:solidFill>
                  <a:srgbClr val="222222"/>
                </a:solidFill>
                <a:effectLst/>
                <a:latin typeface="Harding"/>
              </a:rPr>
              <a:t>in vitro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Harding"/>
              </a:rPr>
              <a:t> cell survival assay based on the ability of a single cell to grow into a colony.</a:t>
            </a:r>
          </a:p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Harding"/>
              </a:rPr>
              <a:t>Clonogenic assay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Harding"/>
              </a:rPr>
              <a:t>is the method of choice to determine cell reproductive death after treatment with ionizing radiation, but can also be used to determine the effectiveness of other cytotoxic agents. Only a fraction of seeded cells retains the capacity to produce colonies. 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27624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">
            <a:extLst>
              <a:ext uri="{FF2B5EF4-FFF2-40B4-BE49-F238E27FC236}">
                <a16:creationId xmlns:a16="http://schemas.microsoft.com/office/drawing/2014/main" id="{7B7A872A-07E1-3504-A8E6-A973FBC6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-1"/>
            <a:ext cx="4660183" cy="74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9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">
            <a:extLst>
              <a:ext uri="{FF2B5EF4-FFF2-40B4-BE49-F238E27FC236}">
                <a16:creationId xmlns:a16="http://schemas.microsoft.com/office/drawing/2014/main" id="{D2A7D421-1EAE-1903-3A97-AFD5A364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54" y="1733216"/>
            <a:ext cx="2678035" cy="4316361"/>
          </a:xfrm>
          <a:prstGeom prst="rect">
            <a:avLst/>
          </a:prstGeom>
          <a:ln w="28575">
            <a:noFill/>
          </a:ln>
        </p:spPr>
      </p:pic>
      <p:sp>
        <p:nvSpPr>
          <p:cNvPr id="3" name="ลูกศร: ขวา 4">
            <a:extLst>
              <a:ext uri="{FF2B5EF4-FFF2-40B4-BE49-F238E27FC236}">
                <a16:creationId xmlns:a16="http://schemas.microsoft.com/office/drawing/2014/main" id="{B3FF3F39-A989-71C3-7C3B-AA3F49A6C1C3}"/>
              </a:ext>
            </a:extLst>
          </p:cNvPr>
          <p:cNvSpPr/>
          <p:nvPr/>
        </p:nvSpPr>
        <p:spPr>
          <a:xfrm>
            <a:off x="3698341" y="3266256"/>
            <a:ext cx="1070303" cy="973356"/>
          </a:xfrm>
          <a:prstGeom prst="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pic>
        <p:nvPicPr>
          <p:cNvPr id="4" name="รูปภาพ 5">
            <a:extLst>
              <a:ext uri="{FF2B5EF4-FFF2-40B4-BE49-F238E27FC236}">
                <a16:creationId xmlns:a16="http://schemas.microsoft.com/office/drawing/2014/main" id="{026FB34B-649D-315C-13D5-7458896E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051" y="567198"/>
            <a:ext cx="4744501" cy="3272069"/>
          </a:xfrm>
          <a:prstGeom prst="rect">
            <a:avLst/>
          </a:prstGeom>
        </p:spPr>
      </p:pic>
      <p:pic>
        <p:nvPicPr>
          <p:cNvPr id="5" name="รูปภาพ 6">
            <a:extLst>
              <a:ext uri="{FF2B5EF4-FFF2-40B4-BE49-F238E27FC236}">
                <a16:creationId xmlns:a16="http://schemas.microsoft.com/office/drawing/2014/main" id="{1ABF986A-3990-4EE1-6C12-C81FB8D379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754"/>
          <a:stretch/>
        </p:blipFill>
        <p:spPr>
          <a:xfrm>
            <a:off x="4421159" y="940078"/>
            <a:ext cx="2027300" cy="1586276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A3FA5DA-8702-5DEC-D082-ABE2885DB409}"/>
              </a:ext>
            </a:extLst>
          </p:cNvPr>
          <p:cNvSpPr/>
          <p:nvPr/>
        </p:nvSpPr>
        <p:spPr>
          <a:xfrm>
            <a:off x="0" y="397524"/>
            <a:ext cx="4994787" cy="605365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Telomere length</a:t>
            </a:r>
          </a:p>
        </p:txBody>
      </p:sp>
      <p:pic>
        <p:nvPicPr>
          <p:cNvPr id="9" name="รูปภาพ 6">
            <a:extLst>
              <a:ext uri="{FF2B5EF4-FFF2-40B4-BE49-F238E27FC236}">
                <a16:creationId xmlns:a16="http://schemas.microsoft.com/office/drawing/2014/main" id="{A258E21B-2CE5-AB17-2444-AB520AC0A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970" y="3778430"/>
            <a:ext cx="4416662" cy="2713375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47CA1940-B09D-A504-96D9-1EF82F832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547" y="4239612"/>
            <a:ext cx="1555912" cy="15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9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18E300-FB65-8470-1E3A-036D674AD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4734" y="952465"/>
          <a:ext cx="37846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790992" imgH="2983722" progId="Prism8.Document">
                  <p:embed/>
                </p:oleObj>
              </mc:Choice>
              <mc:Fallback>
                <p:oleObj name="Prism 8" r:id="rId2" imgW="4790992" imgH="2983722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F18E300-FB65-8470-1E3A-036D674AD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4734" y="952465"/>
                        <a:ext cx="3784600" cy="23574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41A0A11-0D1E-4C7E-9B80-5BE8C5B437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2666" y="952465"/>
          <a:ext cx="3320611" cy="235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211825" imgH="2991281" progId="Prism8.Document">
                  <p:embed/>
                </p:oleObj>
              </mc:Choice>
              <mc:Fallback>
                <p:oleObj name="Prism 8" r:id="rId4" imgW="4211825" imgH="2991281" progId="Prism8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41A0A11-0D1E-4C7E-9B80-5BE8C5B43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2666" y="952465"/>
                        <a:ext cx="3320611" cy="235809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31ABD8-583F-B5D7-1EB3-CFCF75564092}"/>
              </a:ext>
            </a:extLst>
          </p:cNvPr>
          <p:cNvSpPr txBox="1"/>
          <p:nvPr/>
        </p:nvSpPr>
        <p:spPr>
          <a:xfrm>
            <a:off x="2385946" y="3429000"/>
            <a:ext cx="98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เก่า (แคปซูล)						</a:t>
            </a:r>
            <a:r>
              <a:rPr lang="en-US" dirty="0"/>
              <a:t>    </a:t>
            </a:r>
            <a:r>
              <a:rPr lang="th-TH" dirty="0"/>
              <a:t>ใหม่ (</a:t>
            </a:r>
            <a:r>
              <a:rPr lang="en-US" dirty="0"/>
              <a:t>extract</a:t>
            </a:r>
            <a:r>
              <a:rPr lang="th-TH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F3EF488-8A9A-7F1B-6566-17C365ADFC52}"/>
              </a:ext>
            </a:extLst>
          </p:cNvPr>
          <p:cNvSpPr/>
          <p:nvPr/>
        </p:nvSpPr>
        <p:spPr>
          <a:xfrm>
            <a:off x="0" y="111518"/>
            <a:ext cx="5063613" cy="45875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MTT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10BFE-83A9-A997-5AE7-7119389FE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66" y="3853981"/>
            <a:ext cx="3462343" cy="2315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CAE02-CCBD-361A-78AA-6D5DC9E5087C}"/>
              </a:ext>
            </a:extLst>
          </p:cNvPr>
          <p:cNvSpPr txBox="1"/>
          <p:nvPr/>
        </p:nvSpPr>
        <p:spPr>
          <a:xfrm>
            <a:off x="2385946" y="6276472"/>
            <a:ext cx="980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เก่า (แคปซูล)						</a:t>
            </a:r>
            <a:r>
              <a:rPr lang="en-US" dirty="0"/>
              <a:t>    </a:t>
            </a:r>
            <a:r>
              <a:rPr lang="th-TH" dirty="0"/>
              <a:t>ใหม่ (</a:t>
            </a:r>
            <a:r>
              <a:rPr lang="en-US" dirty="0"/>
              <a:t>extract</a:t>
            </a:r>
            <a:r>
              <a:rPr lang="th-TH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44AF82D4-26E7-B2CB-8DB5-505F3399A56B}"/>
              </a:ext>
            </a:extLst>
          </p:cNvPr>
          <p:cNvSpPr/>
          <p:nvPr/>
        </p:nvSpPr>
        <p:spPr>
          <a:xfrm>
            <a:off x="5268686" y="4688469"/>
            <a:ext cx="1099457" cy="64633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169FB56C-11F3-A545-B390-0415E0C39C26}"/>
              </a:ext>
            </a:extLst>
          </p:cNvPr>
          <p:cNvSpPr/>
          <p:nvPr/>
        </p:nvSpPr>
        <p:spPr>
          <a:xfrm>
            <a:off x="5237267" y="1484853"/>
            <a:ext cx="1099457" cy="64633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B44C4D4-111A-7266-697D-72D42F342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4734" y="3854717"/>
          <a:ext cx="3873344" cy="231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4996525" imgH="2983722" progId="Prism8.Document">
                  <p:embed/>
                </p:oleObj>
              </mc:Choice>
              <mc:Fallback>
                <p:oleObj name="Prism 8" r:id="rId7" imgW="4996525" imgH="2983722" progId="Prism8.Document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B44C4D4-111A-7266-697D-72D42F342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4734" y="3854717"/>
                        <a:ext cx="3873344" cy="231391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93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ลูกศรเชื่อมต่อแบบตรง 60">
            <a:extLst>
              <a:ext uri="{FF2B5EF4-FFF2-40B4-BE49-F238E27FC236}">
                <a16:creationId xmlns:a16="http://schemas.microsoft.com/office/drawing/2014/main" id="{D4070E68-A504-0FED-614E-F9028225A92D}"/>
              </a:ext>
            </a:extLst>
          </p:cNvPr>
          <p:cNvCxnSpPr>
            <a:cxnSpLocks/>
          </p:cNvCxnSpPr>
          <p:nvPr/>
        </p:nvCxnSpPr>
        <p:spPr>
          <a:xfrm flipH="1" flipV="1">
            <a:off x="3336440" y="3743793"/>
            <a:ext cx="290049" cy="442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ลูกศรเชื่อมต่อแบบตรง 61">
            <a:extLst>
              <a:ext uri="{FF2B5EF4-FFF2-40B4-BE49-F238E27FC236}">
                <a16:creationId xmlns:a16="http://schemas.microsoft.com/office/drawing/2014/main" id="{D2779AE0-C07A-8217-9A35-1C24FC783D3F}"/>
              </a:ext>
            </a:extLst>
          </p:cNvPr>
          <p:cNvCxnSpPr/>
          <p:nvPr/>
        </p:nvCxnSpPr>
        <p:spPr>
          <a:xfrm>
            <a:off x="2101437" y="5370636"/>
            <a:ext cx="2949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กล่องข้อความ 62">
            <a:extLst>
              <a:ext uri="{FF2B5EF4-FFF2-40B4-BE49-F238E27FC236}">
                <a16:creationId xmlns:a16="http://schemas.microsoft.com/office/drawing/2014/main" id="{C80AD1E0-3FBD-463E-2150-D196BE7440C6}"/>
              </a:ext>
            </a:extLst>
          </p:cNvPr>
          <p:cNvSpPr txBox="1"/>
          <p:nvPr/>
        </p:nvSpPr>
        <p:spPr>
          <a:xfrm>
            <a:off x="1722468" y="4298117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compound 5 ul</a:t>
            </a:r>
            <a:endParaRPr lang="th-TH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5" name="ลูกศรเชื่อมต่อแบบตรง 63">
            <a:extLst>
              <a:ext uri="{FF2B5EF4-FFF2-40B4-BE49-F238E27FC236}">
                <a16:creationId xmlns:a16="http://schemas.microsoft.com/office/drawing/2014/main" id="{37BF8AA2-F1EE-AFD7-6CA0-57B0DD6FF288}"/>
              </a:ext>
            </a:extLst>
          </p:cNvPr>
          <p:cNvCxnSpPr>
            <a:cxnSpLocks/>
          </p:cNvCxnSpPr>
          <p:nvPr/>
        </p:nvCxnSpPr>
        <p:spPr>
          <a:xfrm>
            <a:off x="5269197" y="2752382"/>
            <a:ext cx="0" cy="28575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กล่องข้อความ 64">
            <a:extLst>
              <a:ext uri="{FF2B5EF4-FFF2-40B4-BE49-F238E27FC236}">
                <a16:creationId xmlns:a16="http://schemas.microsoft.com/office/drawing/2014/main" id="{11D27C1A-F283-D2E5-4B5C-24D529F21F1B}"/>
              </a:ext>
            </a:extLst>
          </p:cNvPr>
          <p:cNvSpPr txBox="1"/>
          <p:nvPr/>
        </p:nvSpPr>
        <p:spPr>
          <a:xfrm>
            <a:off x="4412390" y="63043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488, 535 nm</a:t>
            </a:r>
          </a:p>
        </p:txBody>
      </p:sp>
      <p:pic>
        <p:nvPicPr>
          <p:cNvPr id="7" name="รูปภาพ 65">
            <a:extLst>
              <a:ext uri="{FF2B5EF4-FFF2-40B4-BE49-F238E27FC236}">
                <a16:creationId xmlns:a16="http://schemas.microsoft.com/office/drawing/2014/main" id="{8E068431-BF8D-1ECC-B568-06BADABF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3" y="2046413"/>
            <a:ext cx="365832" cy="916425"/>
          </a:xfrm>
          <a:prstGeom prst="rect">
            <a:avLst/>
          </a:prstGeom>
        </p:spPr>
      </p:pic>
      <p:sp>
        <p:nvSpPr>
          <p:cNvPr id="8" name="กล่องข้อความ 66">
            <a:extLst>
              <a:ext uri="{FF2B5EF4-FFF2-40B4-BE49-F238E27FC236}">
                <a16:creationId xmlns:a16="http://schemas.microsoft.com/office/drawing/2014/main" id="{F385BD10-4AC8-2AC2-C434-C44472FC8C31}"/>
              </a:ext>
            </a:extLst>
          </p:cNvPr>
          <p:cNvSpPr txBox="1"/>
          <p:nvPr/>
        </p:nvSpPr>
        <p:spPr>
          <a:xfrm>
            <a:off x="266693" y="1771235"/>
            <a:ext cx="121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cs typeface="Adobe Devanagari" panose="02040503050201020203" pitchFamily="18" charset="0"/>
              </a:rPr>
              <a:t>S</a:t>
            </a:r>
            <a:r>
              <a:rPr lang="en-US" sz="1200" dirty="0"/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endParaRPr lang="th-TH" sz="1200" dirty="0">
              <a:latin typeface="Arial" panose="020B0604020202020204" pitchFamily="34" charset="0"/>
            </a:endParaRPr>
          </a:p>
        </p:txBody>
      </p:sp>
      <p:cxnSp>
        <p:nvCxnSpPr>
          <p:cNvPr id="9" name="ลูกศรเชื่อมต่อแบบตรง 67">
            <a:extLst>
              <a:ext uri="{FF2B5EF4-FFF2-40B4-BE49-F238E27FC236}">
                <a16:creationId xmlns:a16="http://schemas.microsoft.com/office/drawing/2014/main" id="{DC42BFC0-1CE8-5225-378C-81C08EF40312}"/>
              </a:ext>
            </a:extLst>
          </p:cNvPr>
          <p:cNvCxnSpPr/>
          <p:nvPr/>
        </p:nvCxnSpPr>
        <p:spPr>
          <a:xfrm>
            <a:off x="1183842" y="2455100"/>
            <a:ext cx="2949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กล่องข้อความ 68">
            <a:extLst>
              <a:ext uri="{FF2B5EF4-FFF2-40B4-BE49-F238E27FC236}">
                <a16:creationId xmlns:a16="http://schemas.microsoft.com/office/drawing/2014/main" id="{8B859B68-1916-B8C8-9FFA-C801198C3DA0}"/>
              </a:ext>
            </a:extLst>
          </p:cNvPr>
          <p:cNvSpPr txBox="1"/>
          <p:nvPr/>
        </p:nvSpPr>
        <p:spPr>
          <a:xfrm>
            <a:off x="1540429" y="2085768"/>
            <a:ext cx="167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Shaking incubator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30 ºC  220 rpm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1-2 day</a:t>
            </a:r>
            <a:endParaRPr lang="th-TH" sz="1200" dirty="0">
              <a:latin typeface="Arial" panose="020B0604020202020204" pitchFamily="34" charset="0"/>
            </a:endParaRPr>
          </a:p>
        </p:txBody>
      </p:sp>
      <p:cxnSp>
        <p:nvCxnSpPr>
          <p:cNvPr id="11" name="ลูกศรเชื่อมต่อแบบตรง 69">
            <a:extLst>
              <a:ext uri="{FF2B5EF4-FFF2-40B4-BE49-F238E27FC236}">
                <a16:creationId xmlns:a16="http://schemas.microsoft.com/office/drawing/2014/main" id="{063BD9CE-25DC-05AA-CF69-78939BC1B9A5}"/>
              </a:ext>
            </a:extLst>
          </p:cNvPr>
          <p:cNvCxnSpPr/>
          <p:nvPr/>
        </p:nvCxnSpPr>
        <p:spPr>
          <a:xfrm>
            <a:off x="4038450" y="5227596"/>
            <a:ext cx="2949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70">
            <a:extLst>
              <a:ext uri="{FF2B5EF4-FFF2-40B4-BE49-F238E27FC236}">
                <a16:creationId xmlns:a16="http://schemas.microsoft.com/office/drawing/2014/main" id="{FD34667F-70DB-6941-461A-4B0DB1B0E4E4}"/>
              </a:ext>
            </a:extLst>
          </p:cNvPr>
          <p:cNvCxnSpPr/>
          <p:nvPr/>
        </p:nvCxnSpPr>
        <p:spPr>
          <a:xfrm>
            <a:off x="3177261" y="2455100"/>
            <a:ext cx="2949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กล่องข้อความ 71">
            <a:extLst>
              <a:ext uri="{FF2B5EF4-FFF2-40B4-BE49-F238E27FC236}">
                <a16:creationId xmlns:a16="http://schemas.microsoft.com/office/drawing/2014/main" id="{32E75A2D-BE64-9562-A293-32A3AD154D54}"/>
              </a:ext>
            </a:extLst>
          </p:cNvPr>
          <p:cNvSpPr txBox="1"/>
          <p:nvPr/>
        </p:nvSpPr>
        <p:spPr>
          <a:xfrm>
            <a:off x="3510126" y="2156596"/>
            <a:ext cx="111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Subculture 1%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MF 2</a:t>
            </a:r>
            <a:endParaRPr lang="th-TH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4" name="ลูกศรเชื่อมต่อแบบตรง 72">
            <a:extLst>
              <a:ext uri="{FF2B5EF4-FFF2-40B4-BE49-F238E27FC236}">
                <a16:creationId xmlns:a16="http://schemas.microsoft.com/office/drawing/2014/main" id="{09C20801-BDE1-64A3-AC86-B7892C41D9CB}"/>
              </a:ext>
            </a:extLst>
          </p:cNvPr>
          <p:cNvCxnSpPr/>
          <p:nvPr/>
        </p:nvCxnSpPr>
        <p:spPr>
          <a:xfrm>
            <a:off x="4672881" y="2455100"/>
            <a:ext cx="2949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กล่องข้อความ 73">
            <a:extLst>
              <a:ext uri="{FF2B5EF4-FFF2-40B4-BE49-F238E27FC236}">
                <a16:creationId xmlns:a16="http://schemas.microsoft.com/office/drawing/2014/main" id="{B8729509-DC73-EE15-FD3E-98C5BE0CFA4C}"/>
              </a:ext>
            </a:extLst>
          </p:cNvPr>
          <p:cNvSpPr txBox="1"/>
          <p:nvPr/>
        </p:nvSpPr>
        <p:spPr>
          <a:xfrm>
            <a:off x="4987510" y="2180694"/>
            <a:ext cx="55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6-8 hr.</a:t>
            </a:r>
            <a:endParaRPr lang="th-TH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6" name="กลุ่ม 74">
            <a:extLst>
              <a:ext uri="{FF2B5EF4-FFF2-40B4-BE49-F238E27FC236}">
                <a16:creationId xmlns:a16="http://schemas.microsoft.com/office/drawing/2014/main" id="{A22BC8F6-68F1-B740-E14D-B3CEB00A7E74}"/>
              </a:ext>
            </a:extLst>
          </p:cNvPr>
          <p:cNvGrpSpPr/>
          <p:nvPr/>
        </p:nvGrpSpPr>
        <p:grpSpPr>
          <a:xfrm>
            <a:off x="3909763" y="3207206"/>
            <a:ext cx="1671602" cy="1092187"/>
            <a:chOff x="3836742" y="3090919"/>
            <a:chExt cx="1671602" cy="1092187"/>
          </a:xfrm>
        </p:grpSpPr>
        <p:pic>
          <p:nvPicPr>
            <p:cNvPr id="53" name="รูปภาพ 75">
              <a:extLst>
                <a:ext uri="{FF2B5EF4-FFF2-40B4-BE49-F238E27FC236}">
                  <a16:creationId xmlns:a16="http://schemas.microsoft.com/office/drawing/2014/main" id="{C2124D73-B923-9780-E175-6EAE29F3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0103" y="3104246"/>
              <a:ext cx="338241" cy="567557"/>
            </a:xfrm>
            <a:prstGeom prst="rect">
              <a:avLst/>
            </a:prstGeom>
          </p:spPr>
        </p:pic>
        <p:pic>
          <p:nvPicPr>
            <p:cNvPr id="54" name="รูปภาพ 76">
              <a:extLst>
                <a:ext uri="{FF2B5EF4-FFF2-40B4-BE49-F238E27FC236}">
                  <a16:creationId xmlns:a16="http://schemas.microsoft.com/office/drawing/2014/main" id="{F80828DE-D3A7-9660-5B11-B557B2AF8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9912" y="3615549"/>
              <a:ext cx="338241" cy="567557"/>
            </a:xfrm>
            <a:prstGeom prst="rect">
              <a:avLst/>
            </a:prstGeom>
          </p:spPr>
        </p:pic>
        <p:pic>
          <p:nvPicPr>
            <p:cNvPr id="55" name="รูปภาพ 77">
              <a:extLst>
                <a:ext uri="{FF2B5EF4-FFF2-40B4-BE49-F238E27FC236}">
                  <a16:creationId xmlns:a16="http://schemas.microsoft.com/office/drawing/2014/main" id="{CC9DDF13-0BDC-8C02-4B92-AAFCE5FA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806" y="3104246"/>
              <a:ext cx="338241" cy="567557"/>
            </a:xfrm>
            <a:prstGeom prst="rect">
              <a:avLst/>
            </a:prstGeom>
          </p:spPr>
        </p:pic>
        <p:pic>
          <p:nvPicPr>
            <p:cNvPr id="56" name="รูปภาพ 78">
              <a:extLst>
                <a:ext uri="{FF2B5EF4-FFF2-40B4-BE49-F238E27FC236}">
                  <a16:creationId xmlns:a16="http://schemas.microsoft.com/office/drawing/2014/main" id="{31FEE04D-B5C0-37F6-766E-0758F9AB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0704" y="3101683"/>
              <a:ext cx="338241" cy="567557"/>
            </a:xfrm>
            <a:prstGeom prst="rect">
              <a:avLst/>
            </a:prstGeom>
          </p:spPr>
        </p:pic>
        <p:pic>
          <p:nvPicPr>
            <p:cNvPr id="57" name="รูปภาพ 79">
              <a:extLst>
                <a:ext uri="{FF2B5EF4-FFF2-40B4-BE49-F238E27FC236}">
                  <a16:creationId xmlns:a16="http://schemas.microsoft.com/office/drawing/2014/main" id="{581B3416-6C16-0243-8086-66DDA0AD9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128" y="3104246"/>
              <a:ext cx="338241" cy="567557"/>
            </a:xfrm>
            <a:prstGeom prst="rect">
              <a:avLst/>
            </a:prstGeom>
          </p:spPr>
        </p:pic>
        <p:pic>
          <p:nvPicPr>
            <p:cNvPr id="58" name="รูปภาพ 80">
              <a:extLst>
                <a:ext uri="{FF2B5EF4-FFF2-40B4-BE49-F238E27FC236}">
                  <a16:creationId xmlns:a16="http://schemas.microsoft.com/office/drawing/2014/main" id="{B417D9B3-814E-2220-CC5F-181FC16D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6742" y="3090919"/>
              <a:ext cx="338241" cy="567557"/>
            </a:xfrm>
            <a:prstGeom prst="rect">
              <a:avLst/>
            </a:prstGeom>
          </p:spPr>
        </p:pic>
        <p:pic>
          <p:nvPicPr>
            <p:cNvPr id="59" name="รูปภาพ 81">
              <a:extLst>
                <a:ext uri="{FF2B5EF4-FFF2-40B4-BE49-F238E27FC236}">
                  <a16:creationId xmlns:a16="http://schemas.microsoft.com/office/drawing/2014/main" id="{B37A0D4A-E558-07B2-412F-6D245DEF7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2469" y="3615549"/>
              <a:ext cx="338241" cy="567557"/>
            </a:xfrm>
            <a:prstGeom prst="rect">
              <a:avLst/>
            </a:prstGeom>
          </p:spPr>
        </p:pic>
        <p:pic>
          <p:nvPicPr>
            <p:cNvPr id="60" name="รูปภาพ 82">
              <a:extLst>
                <a:ext uri="{FF2B5EF4-FFF2-40B4-BE49-F238E27FC236}">
                  <a16:creationId xmlns:a16="http://schemas.microsoft.com/office/drawing/2014/main" id="{7F2C92E8-4A9F-4D78-4736-ED1017DE0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304" y="3585989"/>
              <a:ext cx="338241" cy="567557"/>
            </a:xfrm>
            <a:prstGeom prst="rect">
              <a:avLst/>
            </a:prstGeom>
          </p:spPr>
        </p:pic>
        <p:pic>
          <p:nvPicPr>
            <p:cNvPr id="61" name="รูปภาพ 83">
              <a:extLst>
                <a:ext uri="{FF2B5EF4-FFF2-40B4-BE49-F238E27FC236}">
                  <a16:creationId xmlns:a16="http://schemas.microsoft.com/office/drawing/2014/main" id="{08605742-4A5C-EE7F-DC88-C24957E9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262" y="3615549"/>
              <a:ext cx="338241" cy="567557"/>
            </a:xfrm>
            <a:prstGeom prst="rect">
              <a:avLst/>
            </a:prstGeom>
          </p:spPr>
        </p:pic>
      </p:grpSp>
      <p:sp>
        <p:nvSpPr>
          <p:cNvPr id="17" name="กล่องข้อความ 84">
            <a:extLst>
              <a:ext uri="{FF2B5EF4-FFF2-40B4-BE49-F238E27FC236}">
                <a16:creationId xmlns:a16="http://schemas.microsoft.com/office/drawing/2014/main" id="{780E3740-ADC2-9B7D-B453-51E361E57555}"/>
              </a:ext>
            </a:extLst>
          </p:cNvPr>
          <p:cNvSpPr txBox="1"/>
          <p:nvPr/>
        </p:nvSpPr>
        <p:spPr>
          <a:xfrm>
            <a:off x="3963816" y="4301146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492 ul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S.cerevisiae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h-TH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8" name="กลุ่ม 85">
            <a:extLst>
              <a:ext uri="{FF2B5EF4-FFF2-40B4-BE49-F238E27FC236}">
                <a16:creationId xmlns:a16="http://schemas.microsoft.com/office/drawing/2014/main" id="{7E57A555-8476-012E-5618-94C627DFC741}"/>
              </a:ext>
            </a:extLst>
          </p:cNvPr>
          <p:cNvGrpSpPr/>
          <p:nvPr/>
        </p:nvGrpSpPr>
        <p:grpSpPr>
          <a:xfrm>
            <a:off x="1303046" y="3198960"/>
            <a:ext cx="1671602" cy="1092187"/>
            <a:chOff x="3836742" y="3090919"/>
            <a:chExt cx="1671602" cy="1092187"/>
          </a:xfrm>
        </p:grpSpPr>
        <p:pic>
          <p:nvPicPr>
            <p:cNvPr id="44" name="รูปภาพ 86">
              <a:extLst>
                <a:ext uri="{FF2B5EF4-FFF2-40B4-BE49-F238E27FC236}">
                  <a16:creationId xmlns:a16="http://schemas.microsoft.com/office/drawing/2014/main" id="{47F2E633-2703-3DA8-8C15-B89E9E7E2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0103" y="3104246"/>
              <a:ext cx="338241" cy="567557"/>
            </a:xfrm>
            <a:prstGeom prst="rect">
              <a:avLst/>
            </a:prstGeom>
          </p:spPr>
        </p:pic>
        <p:pic>
          <p:nvPicPr>
            <p:cNvPr id="45" name="รูปภาพ 87">
              <a:extLst>
                <a:ext uri="{FF2B5EF4-FFF2-40B4-BE49-F238E27FC236}">
                  <a16:creationId xmlns:a16="http://schemas.microsoft.com/office/drawing/2014/main" id="{7FBE4CA0-BC67-143C-B2F7-F5650CDDB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9912" y="3615549"/>
              <a:ext cx="338241" cy="567557"/>
            </a:xfrm>
            <a:prstGeom prst="rect">
              <a:avLst/>
            </a:prstGeom>
          </p:spPr>
        </p:pic>
        <p:pic>
          <p:nvPicPr>
            <p:cNvPr id="46" name="รูปภาพ 88">
              <a:extLst>
                <a:ext uri="{FF2B5EF4-FFF2-40B4-BE49-F238E27FC236}">
                  <a16:creationId xmlns:a16="http://schemas.microsoft.com/office/drawing/2014/main" id="{767A102C-5098-96B0-F972-ADA2B2697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806" y="3104246"/>
              <a:ext cx="338241" cy="567557"/>
            </a:xfrm>
            <a:prstGeom prst="rect">
              <a:avLst/>
            </a:prstGeom>
          </p:spPr>
        </p:pic>
        <p:pic>
          <p:nvPicPr>
            <p:cNvPr id="47" name="รูปภาพ 89">
              <a:extLst>
                <a:ext uri="{FF2B5EF4-FFF2-40B4-BE49-F238E27FC236}">
                  <a16:creationId xmlns:a16="http://schemas.microsoft.com/office/drawing/2014/main" id="{600C65E4-F00B-C02D-7DDC-006A8AC9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0704" y="3101683"/>
              <a:ext cx="338241" cy="567557"/>
            </a:xfrm>
            <a:prstGeom prst="rect">
              <a:avLst/>
            </a:prstGeom>
          </p:spPr>
        </p:pic>
        <p:pic>
          <p:nvPicPr>
            <p:cNvPr id="48" name="รูปภาพ 90">
              <a:extLst>
                <a:ext uri="{FF2B5EF4-FFF2-40B4-BE49-F238E27FC236}">
                  <a16:creationId xmlns:a16="http://schemas.microsoft.com/office/drawing/2014/main" id="{60C45E4C-C659-099E-DDE5-2B112F45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128" y="3104246"/>
              <a:ext cx="338241" cy="567557"/>
            </a:xfrm>
            <a:prstGeom prst="rect">
              <a:avLst/>
            </a:prstGeom>
          </p:spPr>
        </p:pic>
        <p:pic>
          <p:nvPicPr>
            <p:cNvPr id="49" name="รูปภาพ 91">
              <a:extLst>
                <a:ext uri="{FF2B5EF4-FFF2-40B4-BE49-F238E27FC236}">
                  <a16:creationId xmlns:a16="http://schemas.microsoft.com/office/drawing/2014/main" id="{C398B5F9-979F-1D49-0520-5FECFD938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6742" y="3090919"/>
              <a:ext cx="338241" cy="567557"/>
            </a:xfrm>
            <a:prstGeom prst="rect">
              <a:avLst/>
            </a:prstGeom>
          </p:spPr>
        </p:pic>
        <p:pic>
          <p:nvPicPr>
            <p:cNvPr id="50" name="รูปภาพ 92">
              <a:extLst>
                <a:ext uri="{FF2B5EF4-FFF2-40B4-BE49-F238E27FC236}">
                  <a16:creationId xmlns:a16="http://schemas.microsoft.com/office/drawing/2014/main" id="{5F985BFC-7E0F-8BEE-E573-BE510723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2469" y="3615549"/>
              <a:ext cx="338241" cy="567557"/>
            </a:xfrm>
            <a:prstGeom prst="rect">
              <a:avLst/>
            </a:prstGeom>
          </p:spPr>
        </p:pic>
        <p:pic>
          <p:nvPicPr>
            <p:cNvPr id="51" name="รูปภาพ 93">
              <a:extLst>
                <a:ext uri="{FF2B5EF4-FFF2-40B4-BE49-F238E27FC236}">
                  <a16:creationId xmlns:a16="http://schemas.microsoft.com/office/drawing/2014/main" id="{1CC586DC-48C6-7ADC-4966-4B7505C5E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304" y="3585989"/>
              <a:ext cx="338241" cy="567557"/>
            </a:xfrm>
            <a:prstGeom prst="rect">
              <a:avLst/>
            </a:prstGeom>
          </p:spPr>
        </p:pic>
        <p:pic>
          <p:nvPicPr>
            <p:cNvPr id="52" name="รูปภาพ 94">
              <a:extLst>
                <a:ext uri="{FF2B5EF4-FFF2-40B4-BE49-F238E27FC236}">
                  <a16:creationId xmlns:a16="http://schemas.microsoft.com/office/drawing/2014/main" id="{3536BEFD-3FD7-6ADB-8CA7-6C210AF8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262" y="3615549"/>
              <a:ext cx="338241" cy="567557"/>
            </a:xfrm>
            <a:prstGeom prst="rect">
              <a:avLst/>
            </a:prstGeom>
          </p:spPr>
        </p:pic>
      </p:grpSp>
      <p:sp>
        <p:nvSpPr>
          <p:cNvPr id="19" name="กล่องข้อความ 95">
            <a:extLst>
              <a:ext uri="{FF2B5EF4-FFF2-40B4-BE49-F238E27FC236}">
                <a16:creationId xmlns:a16="http://schemas.microsoft.com/office/drawing/2014/main" id="{5D9B5359-1967-AE01-7AFB-4B54AE741FD8}"/>
              </a:ext>
            </a:extLst>
          </p:cNvPr>
          <p:cNvSpPr txBox="1"/>
          <p:nvPr/>
        </p:nvSpPr>
        <p:spPr>
          <a:xfrm>
            <a:off x="3101611" y="3298387"/>
            <a:ext cx="79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ea typeface="Calibri" panose="020F0502020204030204" pitchFamily="34" charset="0"/>
                <a:cs typeface="Calibri" panose="020F0502020204030204" pitchFamily="34" charset="0"/>
              </a:rPr>
              <a:t>30 min</a:t>
            </a:r>
            <a:endParaRPr lang="th-TH" sz="1200" b="1" dirty="0">
              <a:ea typeface="Calibri" panose="020F0502020204030204" pitchFamily="34" charset="0"/>
            </a:endParaRPr>
          </a:p>
        </p:txBody>
      </p:sp>
      <p:cxnSp>
        <p:nvCxnSpPr>
          <p:cNvPr id="20" name="ลูกศรเชื่อมต่อแบบตรง 96">
            <a:extLst>
              <a:ext uri="{FF2B5EF4-FFF2-40B4-BE49-F238E27FC236}">
                <a16:creationId xmlns:a16="http://schemas.microsoft.com/office/drawing/2014/main" id="{4F9AACAA-7577-FFDE-B740-3A0D321AA914}"/>
              </a:ext>
            </a:extLst>
          </p:cNvPr>
          <p:cNvCxnSpPr>
            <a:cxnSpLocks/>
          </p:cNvCxnSpPr>
          <p:nvPr/>
        </p:nvCxnSpPr>
        <p:spPr>
          <a:xfrm flipH="1" flipV="1">
            <a:off x="735100" y="3753300"/>
            <a:ext cx="290049" cy="442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กล่องข้อความ 97">
            <a:extLst>
              <a:ext uri="{FF2B5EF4-FFF2-40B4-BE49-F238E27FC236}">
                <a16:creationId xmlns:a16="http://schemas.microsoft.com/office/drawing/2014/main" id="{D6E1409B-5430-1B87-41E4-187E00EFC5E3}"/>
              </a:ext>
            </a:extLst>
          </p:cNvPr>
          <p:cNvSpPr txBox="1"/>
          <p:nvPr/>
        </p:nvSpPr>
        <p:spPr>
          <a:xfrm>
            <a:off x="492403" y="3298387"/>
            <a:ext cx="79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ea typeface="Calibri" panose="020F0502020204030204" pitchFamily="34" charset="0"/>
                <a:cs typeface="Calibri" panose="020F0502020204030204" pitchFamily="34" charset="0"/>
              </a:rPr>
              <a:t>30 min</a:t>
            </a:r>
            <a:endParaRPr lang="th-TH" sz="1200" b="1" dirty="0">
              <a:ea typeface="Calibri" panose="020F0502020204030204" pitchFamily="34" charset="0"/>
            </a:endParaRPr>
          </a:p>
        </p:txBody>
      </p:sp>
      <p:grpSp>
        <p:nvGrpSpPr>
          <p:cNvPr id="22" name="กลุ่ม 98">
            <a:extLst>
              <a:ext uri="{FF2B5EF4-FFF2-40B4-BE49-F238E27FC236}">
                <a16:creationId xmlns:a16="http://schemas.microsoft.com/office/drawing/2014/main" id="{FA106058-DD87-4C9C-CE2B-8CBF7F67F5AE}"/>
              </a:ext>
            </a:extLst>
          </p:cNvPr>
          <p:cNvGrpSpPr/>
          <p:nvPr/>
        </p:nvGrpSpPr>
        <p:grpSpPr>
          <a:xfrm>
            <a:off x="266693" y="4756389"/>
            <a:ext cx="1671602" cy="1092187"/>
            <a:chOff x="3836742" y="3090919"/>
            <a:chExt cx="1671602" cy="1092187"/>
          </a:xfrm>
        </p:grpSpPr>
        <p:pic>
          <p:nvPicPr>
            <p:cNvPr id="35" name="รูปภาพ 99">
              <a:extLst>
                <a:ext uri="{FF2B5EF4-FFF2-40B4-BE49-F238E27FC236}">
                  <a16:creationId xmlns:a16="http://schemas.microsoft.com/office/drawing/2014/main" id="{DD599C0F-332C-B0D9-3674-95942A535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0103" y="3104246"/>
              <a:ext cx="338241" cy="567557"/>
            </a:xfrm>
            <a:prstGeom prst="rect">
              <a:avLst/>
            </a:prstGeom>
          </p:spPr>
        </p:pic>
        <p:pic>
          <p:nvPicPr>
            <p:cNvPr id="36" name="รูปภาพ 100">
              <a:extLst>
                <a:ext uri="{FF2B5EF4-FFF2-40B4-BE49-F238E27FC236}">
                  <a16:creationId xmlns:a16="http://schemas.microsoft.com/office/drawing/2014/main" id="{894ED6B8-B395-458F-5B55-A241902E5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9912" y="3615549"/>
              <a:ext cx="338241" cy="567557"/>
            </a:xfrm>
            <a:prstGeom prst="rect">
              <a:avLst/>
            </a:prstGeom>
          </p:spPr>
        </p:pic>
        <p:pic>
          <p:nvPicPr>
            <p:cNvPr id="37" name="รูปภาพ 101">
              <a:extLst>
                <a:ext uri="{FF2B5EF4-FFF2-40B4-BE49-F238E27FC236}">
                  <a16:creationId xmlns:a16="http://schemas.microsoft.com/office/drawing/2014/main" id="{7F3A9BA0-EF60-7A17-329C-72A88C55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806" y="3104246"/>
              <a:ext cx="338241" cy="567557"/>
            </a:xfrm>
            <a:prstGeom prst="rect">
              <a:avLst/>
            </a:prstGeom>
          </p:spPr>
        </p:pic>
        <p:pic>
          <p:nvPicPr>
            <p:cNvPr id="38" name="รูปภาพ 102">
              <a:extLst>
                <a:ext uri="{FF2B5EF4-FFF2-40B4-BE49-F238E27FC236}">
                  <a16:creationId xmlns:a16="http://schemas.microsoft.com/office/drawing/2014/main" id="{21F131A1-A4DD-7389-7E75-18534600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0704" y="3101683"/>
              <a:ext cx="338241" cy="567557"/>
            </a:xfrm>
            <a:prstGeom prst="rect">
              <a:avLst/>
            </a:prstGeom>
          </p:spPr>
        </p:pic>
        <p:pic>
          <p:nvPicPr>
            <p:cNvPr id="39" name="รูปภาพ 103">
              <a:extLst>
                <a:ext uri="{FF2B5EF4-FFF2-40B4-BE49-F238E27FC236}">
                  <a16:creationId xmlns:a16="http://schemas.microsoft.com/office/drawing/2014/main" id="{732665B2-7BC8-7568-4391-106F63BA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128" y="3104246"/>
              <a:ext cx="338241" cy="567557"/>
            </a:xfrm>
            <a:prstGeom prst="rect">
              <a:avLst/>
            </a:prstGeom>
          </p:spPr>
        </p:pic>
        <p:pic>
          <p:nvPicPr>
            <p:cNvPr id="40" name="รูปภาพ 104">
              <a:extLst>
                <a:ext uri="{FF2B5EF4-FFF2-40B4-BE49-F238E27FC236}">
                  <a16:creationId xmlns:a16="http://schemas.microsoft.com/office/drawing/2014/main" id="{FE700130-4D25-B870-81DA-0BE297738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6742" y="3090919"/>
              <a:ext cx="338241" cy="567557"/>
            </a:xfrm>
            <a:prstGeom prst="rect">
              <a:avLst/>
            </a:prstGeom>
          </p:spPr>
        </p:pic>
        <p:pic>
          <p:nvPicPr>
            <p:cNvPr id="41" name="รูปภาพ 105">
              <a:extLst>
                <a:ext uri="{FF2B5EF4-FFF2-40B4-BE49-F238E27FC236}">
                  <a16:creationId xmlns:a16="http://schemas.microsoft.com/office/drawing/2014/main" id="{4FA2DE54-C477-B485-17D7-181D6C33E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2469" y="3615549"/>
              <a:ext cx="338241" cy="567557"/>
            </a:xfrm>
            <a:prstGeom prst="rect">
              <a:avLst/>
            </a:prstGeom>
          </p:spPr>
        </p:pic>
        <p:pic>
          <p:nvPicPr>
            <p:cNvPr id="42" name="รูปภาพ 106">
              <a:extLst>
                <a:ext uri="{FF2B5EF4-FFF2-40B4-BE49-F238E27FC236}">
                  <a16:creationId xmlns:a16="http://schemas.microsoft.com/office/drawing/2014/main" id="{9C382E7E-0116-7D64-5F4D-7ED5AF7D6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304" y="3585989"/>
              <a:ext cx="338241" cy="567557"/>
            </a:xfrm>
            <a:prstGeom prst="rect">
              <a:avLst/>
            </a:prstGeom>
          </p:spPr>
        </p:pic>
        <p:pic>
          <p:nvPicPr>
            <p:cNvPr id="43" name="รูปภาพ 107">
              <a:extLst>
                <a:ext uri="{FF2B5EF4-FFF2-40B4-BE49-F238E27FC236}">
                  <a16:creationId xmlns:a16="http://schemas.microsoft.com/office/drawing/2014/main" id="{CFD54F58-6B8A-C3CF-A251-C4A13BDE1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6262" y="3615549"/>
              <a:ext cx="338241" cy="567557"/>
            </a:xfrm>
            <a:prstGeom prst="rect">
              <a:avLst/>
            </a:prstGeom>
          </p:spPr>
        </p:pic>
      </p:grpSp>
      <p:sp>
        <p:nvSpPr>
          <p:cNvPr id="23" name="กล่องข้อความ 108">
            <a:extLst>
              <a:ext uri="{FF2B5EF4-FFF2-40B4-BE49-F238E27FC236}">
                <a16:creationId xmlns:a16="http://schemas.microsoft.com/office/drawing/2014/main" id="{7452EBE8-2EE6-B7DF-84C8-81067EAB598B}"/>
              </a:ext>
            </a:extLst>
          </p:cNvPr>
          <p:cNvSpPr txBox="1"/>
          <p:nvPr/>
        </p:nvSpPr>
        <p:spPr>
          <a:xfrm>
            <a:off x="393490" y="5878136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6.25 mM 3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min</a:t>
            </a:r>
            <a:endParaRPr lang="th-TH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4" name="รูปภาพ 109">
            <a:extLst>
              <a:ext uri="{FF2B5EF4-FFF2-40B4-BE49-F238E27FC236}">
                <a16:creationId xmlns:a16="http://schemas.microsoft.com/office/drawing/2014/main" id="{33772624-2608-1BE4-659F-03AD812E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49" y="4589093"/>
            <a:ext cx="579456" cy="764349"/>
          </a:xfrm>
          <a:prstGeom prst="rect">
            <a:avLst/>
          </a:prstGeom>
        </p:spPr>
      </p:pic>
      <p:sp>
        <p:nvSpPr>
          <p:cNvPr id="25" name="กล่องข้อความ 110">
            <a:extLst>
              <a:ext uri="{FF2B5EF4-FFF2-40B4-BE49-F238E27FC236}">
                <a16:creationId xmlns:a16="http://schemas.microsoft.com/office/drawing/2014/main" id="{36B17F7F-4993-9DDD-5EB9-37B3201D7978}"/>
              </a:ext>
            </a:extLst>
          </p:cNvPr>
          <p:cNvSpPr txBox="1"/>
          <p:nvPr/>
        </p:nvSpPr>
        <p:spPr>
          <a:xfrm>
            <a:off x="5125378" y="4963791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rpm 5 min</a:t>
            </a:r>
          </a:p>
        </p:txBody>
      </p:sp>
      <p:cxnSp>
        <p:nvCxnSpPr>
          <p:cNvPr id="26" name="ลูกศรเชื่อมต่อแบบตรง 111">
            <a:extLst>
              <a:ext uri="{FF2B5EF4-FFF2-40B4-BE49-F238E27FC236}">
                <a16:creationId xmlns:a16="http://schemas.microsoft.com/office/drawing/2014/main" id="{47F1692C-4FC4-3847-B207-B3CDD13A1D11}"/>
              </a:ext>
            </a:extLst>
          </p:cNvPr>
          <p:cNvCxnSpPr>
            <a:cxnSpLocks/>
          </p:cNvCxnSpPr>
          <p:nvPr/>
        </p:nvCxnSpPr>
        <p:spPr>
          <a:xfrm>
            <a:off x="4926827" y="5389264"/>
            <a:ext cx="0" cy="28575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กล่องข้อความ 112">
            <a:extLst>
              <a:ext uri="{FF2B5EF4-FFF2-40B4-BE49-F238E27FC236}">
                <a16:creationId xmlns:a16="http://schemas.microsoft.com/office/drawing/2014/main" id="{3349E33E-963A-17B0-20D9-3D19E182E640}"/>
              </a:ext>
            </a:extLst>
          </p:cNvPr>
          <p:cNvSpPr txBox="1"/>
          <p:nvPr/>
        </p:nvSpPr>
        <p:spPr>
          <a:xfrm>
            <a:off x="4446804" y="5675020"/>
            <a:ext cx="952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PBS 300 ul</a:t>
            </a:r>
          </a:p>
        </p:txBody>
      </p:sp>
      <p:cxnSp>
        <p:nvCxnSpPr>
          <p:cNvPr id="28" name="ลูกศรเชื่อมต่อแบบตรง 113">
            <a:extLst>
              <a:ext uri="{FF2B5EF4-FFF2-40B4-BE49-F238E27FC236}">
                <a16:creationId xmlns:a16="http://schemas.microsoft.com/office/drawing/2014/main" id="{3DFB8794-FFD6-17DC-12B3-70169610484B}"/>
              </a:ext>
            </a:extLst>
          </p:cNvPr>
          <p:cNvCxnSpPr>
            <a:cxnSpLocks/>
          </p:cNvCxnSpPr>
          <p:nvPr/>
        </p:nvCxnSpPr>
        <p:spPr>
          <a:xfrm>
            <a:off x="4942719" y="5948479"/>
            <a:ext cx="0" cy="28575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กล่องข้อความ 114">
            <a:extLst>
              <a:ext uri="{FF2B5EF4-FFF2-40B4-BE49-F238E27FC236}">
                <a16:creationId xmlns:a16="http://schemas.microsoft.com/office/drawing/2014/main" id="{A85D7643-543E-FA1E-B4CF-FD8D1F5314B0}"/>
              </a:ext>
            </a:extLst>
          </p:cNvPr>
          <p:cNvSpPr txBox="1"/>
          <p:nvPr/>
        </p:nvSpPr>
        <p:spPr>
          <a:xfrm>
            <a:off x="2307473" y="4954614"/>
            <a:ext cx="17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H</a:t>
            </a:r>
            <a:r>
              <a:rPr lang="en-U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DCF-DA  20 µM 25 ul 30 min</a:t>
            </a:r>
          </a:p>
        </p:txBody>
      </p:sp>
      <p:pic>
        <p:nvPicPr>
          <p:cNvPr id="30" name="รูปภาพ 115">
            <a:extLst>
              <a:ext uri="{FF2B5EF4-FFF2-40B4-BE49-F238E27FC236}">
                <a16:creationId xmlns:a16="http://schemas.microsoft.com/office/drawing/2014/main" id="{0799C7BA-5EAF-CB87-C4A8-C9F4246F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8853" flipV="1">
            <a:off x="6643176" y="3723838"/>
            <a:ext cx="930957" cy="1041240"/>
          </a:xfrm>
          <a:prstGeom prst="rect">
            <a:avLst/>
          </a:prstGeom>
          <a:ln>
            <a:noFill/>
          </a:ln>
        </p:spPr>
      </p:pic>
      <p:pic>
        <p:nvPicPr>
          <p:cNvPr id="31" name="รูปภาพ 118">
            <a:extLst>
              <a:ext uri="{FF2B5EF4-FFF2-40B4-BE49-F238E27FC236}">
                <a16:creationId xmlns:a16="http://schemas.microsoft.com/office/drawing/2014/main" id="{A4A22365-5BE5-DC7B-A5EF-0B9992BB2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462" y="698084"/>
            <a:ext cx="5982846" cy="3257852"/>
          </a:xfrm>
          <a:prstGeom prst="rect">
            <a:avLst/>
          </a:prstGeom>
        </p:spPr>
      </p:pic>
      <p:sp>
        <p:nvSpPr>
          <p:cNvPr id="34" name="กล่องข้อความ 124">
            <a:extLst>
              <a:ext uri="{FF2B5EF4-FFF2-40B4-BE49-F238E27FC236}">
                <a16:creationId xmlns:a16="http://schemas.microsoft.com/office/drawing/2014/main" id="{283E0C21-B128-9F88-6D6A-1958EAA20114}"/>
              </a:ext>
            </a:extLst>
          </p:cNvPr>
          <p:cNvSpPr txBox="1"/>
          <p:nvPr/>
        </p:nvSpPr>
        <p:spPr>
          <a:xfrm>
            <a:off x="7297846" y="4745982"/>
            <a:ext cx="42965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extract cannot reduce oxidative stress.”</a:t>
            </a:r>
            <a:endParaRPr lang="th-TH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FDB3A663-668F-FCD4-A050-2A7AB1446482}"/>
              </a:ext>
            </a:extLst>
          </p:cNvPr>
          <p:cNvSpPr/>
          <p:nvPr/>
        </p:nvSpPr>
        <p:spPr>
          <a:xfrm>
            <a:off x="-14982" y="215516"/>
            <a:ext cx="4994787" cy="605365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Longevity</a:t>
            </a:r>
          </a:p>
        </p:txBody>
      </p:sp>
    </p:spTree>
    <p:extLst>
      <p:ext uri="{BB962C8B-B14F-4D97-AF65-F5344CB8AC3E}">
        <p14:creationId xmlns:p14="http://schemas.microsoft.com/office/powerpoint/2010/main" val="923350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ไม่มีคำอธิบาย">
            <a:extLst>
              <a:ext uri="{FF2B5EF4-FFF2-40B4-BE49-F238E27FC236}">
                <a16:creationId xmlns:a16="http://schemas.microsoft.com/office/drawing/2014/main" id="{68EB2BA4-3E24-5DC0-BF74-26D23F5BD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58198" r="20272" b="22776"/>
          <a:stretch/>
        </p:blipFill>
        <p:spPr bwMode="auto">
          <a:xfrm>
            <a:off x="-42254" y="3986102"/>
            <a:ext cx="4585674" cy="24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ไม่มีคำอธิบาย">
            <a:extLst>
              <a:ext uri="{FF2B5EF4-FFF2-40B4-BE49-F238E27FC236}">
                <a16:creationId xmlns:a16="http://schemas.microsoft.com/office/drawing/2014/main" id="{3B5379D4-9629-87CE-76F9-144CEB8C8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 b="46576"/>
          <a:stretch/>
        </p:blipFill>
        <p:spPr bwMode="auto">
          <a:xfrm>
            <a:off x="185415" y="1048502"/>
            <a:ext cx="5216488" cy="29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65557BC-B66D-2CF6-186D-0A6838471732}"/>
              </a:ext>
            </a:extLst>
          </p:cNvPr>
          <p:cNvSpPr/>
          <p:nvPr/>
        </p:nvSpPr>
        <p:spPr>
          <a:xfrm>
            <a:off x="0" y="277873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DNA damage</a:t>
            </a:r>
          </a:p>
        </p:txBody>
      </p:sp>
      <p:pic>
        <p:nvPicPr>
          <p:cNvPr id="5" name="Picture 2" descr="ไม่มีคำอธิบาย">
            <a:extLst>
              <a:ext uri="{FF2B5EF4-FFF2-40B4-BE49-F238E27FC236}">
                <a16:creationId xmlns:a16="http://schemas.microsoft.com/office/drawing/2014/main" id="{A9B06171-55FF-EDE2-0DFA-4382A8F10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8676" b="67381"/>
          <a:stretch/>
        </p:blipFill>
        <p:spPr bwMode="auto">
          <a:xfrm>
            <a:off x="7012578" y="481733"/>
            <a:ext cx="4125449" cy="27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ไม่มีคำอธิบาย">
            <a:extLst>
              <a:ext uri="{FF2B5EF4-FFF2-40B4-BE49-F238E27FC236}">
                <a16:creationId xmlns:a16="http://schemas.microsoft.com/office/drawing/2014/main" id="{7EF340CF-128B-89FC-A0E8-387B5364F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40360" b="33620"/>
          <a:stretch/>
        </p:blipFill>
        <p:spPr bwMode="auto">
          <a:xfrm>
            <a:off x="4438342" y="3904877"/>
            <a:ext cx="3687906" cy="27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ไม่มีคำอธิบาย">
            <a:extLst>
              <a:ext uri="{FF2B5EF4-FFF2-40B4-BE49-F238E27FC236}">
                <a16:creationId xmlns:a16="http://schemas.microsoft.com/office/drawing/2014/main" id="{D8FC4B83-9163-08B4-B20D-A53D4461B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72331" r="311" b="1649"/>
          <a:stretch/>
        </p:blipFill>
        <p:spPr bwMode="auto">
          <a:xfrm>
            <a:off x="7648581" y="3576533"/>
            <a:ext cx="4501163" cy="30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2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19F528-B3C0-BFDE-0BB6-71A02853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29" y="185688"/>
            <a:ext cx="7484152" cy="66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6">
            <a:extLst>
              <a:ext uri="{FF2B5EF4-FFF2-40B4-BE49-F238E27FC236}">
                <a16:creationId xmlns:a16="http://schemas.microsoft.com/office/drawing/2014/main" id="{1A1A1ADA-F574-42EC-78F8-0618466F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2" y="2818883"/>
            <a:ext cx="4309380" cy="1481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รูปภาพ 17">
            <a:extLst>
              <a:ext uri="{FF2B5EF4-FFF2-40B4-BE49-F238E27FC236}">
                <a16:creationId xmlns:a16="http://schemas.microsoft.com/office/drawing/2014/main" id="{8946C1DA-F364-7096-DA02-B224D4D1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3975" b="36917"/>
          <a:stretch/>
        </p:blipFill>
        <p:spPr>
          <a:xfrm>
            <a:off x="1502037" y="1586311"/>
            <a:ext cx="806237" cy="758500"/>
          </a:xfrm>
          <a:prstGeom prst="rect">
            <a:avLst/>
          </a:prstGeom>
        </p:spPr>
      </p:pic>
      <p:pic>
        <p:nvPicPr>
          <p:cNvPr id="4" name="รูปภาพ 18">
            <a:extLst>
              <a:ext uri="{FF2B5EF4-FFF2-40B4-BE49-F238E27FC236}">
                <a16:creationId xmlns:a16="http://schemas.microsoft.com/office/drawing/2014/main" id="{2DB2E478-3406-5325-9E8B-6D3E9AC55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389" y="1666233"/>
            <a:ext cx="843112" cy="843112"/>
          </a:xfrm>
          <a:prstGeom prst="rect">
            <a:avLst/>
          </a:prstGeom>
        </p:spPr>
      </p:pic>
      <p:pic>
        <p:nvPicPr>
          <p:cNvPr id="5" name="รูปภาพ 21">
            <a:extLst>
              <a:ext uri="{FF2B5EF4-FFF2-40B4-BE49-F238E27FC236}">
                <a16:creationId xmlns:a16="http://schemas.microsoft.com/office/drawing/2014/main" id="{FA4CC5D4-0EE5-42E8-6982-324CA87EB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62121">
            <a:off x="2376805" y="1335080"/>
            <a:ext cx="589999" cy="730924"/>
          </a:xfrm>
          <a:prstGeom prst="rect">
            <a:avLst/>
          </a:prstGeom>
        </p:spPr>
      </p:pic>
      <p:sp>
        <p:nvSpPr>
          <p:cNvPr id="6" name="กล่องข้อความ 22">
            <a:extLst>
              <a:ext uri="{FF2B5EF4-FFF2-40B4-BE49-F238E27FC236}">
                <a16:creationId xmlns:a16="http://schemas.microsoft.com/office/drawing/2014/main" id="{0DA7A0A8-B7E7-01ED-71DA-DE6C3361F968}"/>
              </a:ext>
            </a:extLst>
          </p:cNvPr>
          <p:cNvSpPr txBox="1"/>
          <p:nvPr/>
        </p:nvSpPr>
        <p:spPr>
          <a:xfrm>
            <a:off x="3105672" y="1494477"/>
            <a:ext cx="191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Infect virus dengue</a:t>
            </a:r>
            <a:endParaRPr lang="th-TH" sz="1600" dirty="0"/>
          </a:p>
        </p:txBody>
      </p:sp>
      <p:cxnSp>
        <p:nvCxnSpPr>
          <p:cNvPr id="7" name="ลูกศรเชื่อมต่อแบบตรง 24">
            <a:extLst>
              <a:ext uri="{FF2B5EF4-FFF2-40B4-BE49-F238E27FC236}">
                <a16:creationId xmlns:a16="http://schemas.microsoft.com/office/drawing/2014/main" id="{216550D7-854A-F281-A6C5-1E0CAA9777B3}"/>
              </a:ext>
            </a:extLst>
          </p:cNvPr>
          <p:cNvCxnSpPr>
            <a:cxnSpLocks/>
          </p:cNvCxnSpPr>
          <p:nvPr/>
        </p:nvCxnSpPr>
        <p:spPr>
          <a:xfrm>
            <a:off x="2873042" y="2321708"/>
            <a:ext cx="8161" cy="40471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รูปภาพ 28">
            <a:extLst>
              <a:ext uri="{FF2B5EF4-FFF2-40B4-BE49-F238E27FC236}">
                <a16:creationId xmlns:a16="http://schemas.microsoft.com/office/drawing/2014/main" id="{23158696-4878-D679-B2AF-C56969C21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95" y="4532758"/>
            <a:ext cx="3527893" cy="20909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รูปภาพ 29">
            <a:extLst>
              <a:ext uri="{FF2B5EF4-FFF2-40B4-BE49-F238E27FC236}">
                <a16:creationId xmlns:a16="http://schemas.microsoft.com/office/drawing/2014/main" id="{204DA355-A2C2-4408-61AE-2639A2296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62121" flipH="1">
            <a:off x="248227" y="4313286"/>
            <a:ext cx="733498" cy="730924"/>
          </a:xfrm>
          <a:prstGeom prst="rect">
            <a:avLst/>
          </a:prstGeom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590AA85D-86D8-41FA-6984-9EB54548C97B}"/>
              </a:ext>
            </a:extLst>
          </p:cNvPr>
          <p:cNvSpPr>
            <a:spLocks noGrp="1"/>
          </p:cNvSpPr>
          <p:nvPr/>
        </p:nvSpPr>
        <p:spPr>
          <a:xfrm>
            <a:off x="689394" y="234331"/>
            <a:ext cx="2452063" cy="69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endParaRPr lang="th-TH" sz="4000" dirty="0"/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5178C169-6ACB-3F13-ACC9-C7DEDFD25D78}"/>
              </a:ext>
            </a:extLst>
          </p:cNvPr>
          <p:cNvSpPr txBox="1">
            <a:spLocks/>
          </p:cNvSpPr>
          <p:nvPr/>
        </p:nvSpPr>
        <p:spPr>
          <a:xfrm>
            <a:off x="689394" y="906349"/>
            <a:ext cx="1914832" cy="376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Western blot</a:t>
            </a:r>
          </a:p>
        </p:txBody>
      </p:sp>
      <p:pic>
        <p:nvPicPr>
          <p:cNvPr id="12" name="รูปภาพ 10" descr="รูปภาพประกอบด้วย คอมพิวเตอร์, ข้อความ, หน้าจอ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7F5C9CA-4FF5-B573-0587-56F4CFAF3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30186" r="20688" b="14552"/>
          <a:stretch/>
        </p:blipFill>
        <p:spPr>
          <a:xfrm>
            <a:off x="5788756" y="1833031"/>
            <a:ext cx="2880000" cy="33610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รูปภาพ 20" descr="รูปภาพประกอบด้วย คอมพิวเตอร์, ข้อความ, ภาพหน้าจอ, มัลติมีเดี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C74AE6-703E-3109-BB3D-02498E927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28636" r="18235" b="14839"/>
          <a:stretch/>
        </p:blipFill>
        <p:spPr>
          <a:xfrm>
            <a:off x="8914576" y="1833031"/>
            <a:ext cx="2880000" cy="33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กล่องข้อความ 25">
            <a:extLst>
              <a:ext uri="{FF2B5EF4-FFF2-40B4-BE49-F238E27FC236}">
                <a16:creationId xmlns:a16="http://schemas.microsoft.com/office/drawing/2014/main" id="{D7D9946B-8C79-9445-FE75-9DCBB213B85F}"/>
              </a:ext>
            </a:extLst>
          </p:cNvPr>
          <p:cNvSpPr txBox="1"/>
          <p:nvPr/>
        </p:nvSpPr>
        <p:spPr>
          <a:xfrm>
            <a:off x="6861594" y="5297950"/>
            <a:ext cx="384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Running 2 sample Untread and Infection</a:t>
            </a:r>
            <a:endParaRPr lang="th-TH" sz="1600" dirty="0">
              <a:latin typeface="Arial" panose="020B0604020202020204" pitchFamily="34" charset="0"/>
            </a:endParaRPr>
          </a:p>
        </p:txBody>
      </p:sp>
      <p:sp>
        <p:nvSpPr>
          <p:cNvPr id="15" name="กล่องข้อความ 26">
            <a:extLst>
              <a:ext uri="{FF2B5EF4-FFF2-40B4-BE49-F238E27FC236}">
                <a16:creationId xmlns:a16="http://schemas.microsoft.com/office/drawing/2014/main" id="{61E9B0C9-EF1A-06FD-6F30-E6E3CCB4C984}"/>
              </a:ext>
            </a:extLst>
          </p:cNvPr>
          <p:cNvSpPr txBox="1"/>
          <p:nvPr/>
        </p:nvSpPr>
        <p:spPr>
          <a:xfrm>
            <a:off x="5659270" y="1032990"/>
            <a:ext cx="3027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Incubate 1x PBS 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Anti-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HisTag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1:3000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Goat anti mouse 1:3000</a:t>
            </a:r>
            <a:endParaRPr lang="th-TH" sz="1400" dirty="0">
              <a:latin typeface="Arial" panose="020B0604020202020204" pitchFamily="34" charset="0"/>
            </a:endParaRPr>
          </a:p>
        </p:txBody>
      </p:sp>
      <p:sp>
        <p:nvSpPr>
          <p:cNvPr id="16" name="กล่องข้อความ 27">
            <a:extLst>
              <a:ext uri="{FF2B5EF4-FFF2-40B4-BE49-F238E27FC236}">
                <a16:creationId xmlns:a16="http://schemas.microsoft.com/office/drawing/2014/main" id="{2793AF9F-426A-22FE-2A5D-674E95C0AF97}"/>
              </a:ext>
            </a:extLst>
          </p:cNvPr>
          <p:cNvSpPr txBox="1"/>
          <p:nvPr/>
        </p:nvSpPr>
        <p:spPr>
          <a:xfrm>
            <a:off x="8914576" y="1027214"/>
            <a:ext cx="3027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Incubate SCFV 100 µg 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Anti-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HisTag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1:3000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Goat anti mouse 1:3000</a:t>
            </a:r>
            <a:endParaRPr lang="th-TH" sz="1400" dirty="0">
              <a:latin typeface="Arial" panose="020B0604020202020204" pitchFamily="34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FAF5D44-B926-CB96-288E-919531D6F500}"/>
              </a:ext>
            </a:extLst>
          </p:cNvPr>
          <p:cNvSpPr/>
          <p:nvPr/>
        </p:nvSpPr>
        <p:spPr>
          <a:xfrm>
            <a:off x="-14982" y="215516"/>
            <a:ext cx="4994787" cy="605365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Influenza-Dengue</a:t>
            </a:r>
          </a:p>
        </p:txBody>
      </p:sp>
    </p:spTree>
    <p:extLst>
      <p:ext uri="{BB962C8B-B14F-4D97-AF65-F5344CB8AC3E}">
        <p14:creationId xmlns:p14="http://schemas.microsoft.com/office/powerpoint/2010/main" val="370207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B32AC-E35E-17A0-108E-DC775834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02" y="1485158"/>
            <a:ext cx="4245707" cy="4065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08D23-F1D4-6DE4-535E-0386A3E98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47" y="1839574"/>
            <a:ext cx="3353610" cy="3533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023FF-BE82-A41E-EEB8-B8E3FDE3D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322" y="1839574"/>
            <a:ext cx="3345055" cy="353326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7782A20-4E07-D6B3-EBF5-FA77A6F1DC48}"/>
              </a:ext>
            </a:extLst>
          </p:cNvPr>
          <p:cNvSpPr/>
          <p:nvPr/>
        </p:nvSpPr>
        <p:spPr>
          <a:xfrm>
            <a:off x="0" y="510885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DPPH &amp; Anti-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inflamation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6370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D35E1E-E865-AD0C-C5A0-EB55C8F8E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60839"/>
              </p:ext>
            </p:extLst>
          </p:nvPr>
        </p:nvGraphicFramePr>
        <p:xfrm>
          <a:off x="8576701" y="953729"/>
          <a:ext cx="2868047" cy="175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882420" imgH="2983722" progId="Prism8.Document">
                  <p:embed/>
                </p:oleObj>
              </mc:Choice>
              <mc:Fallback>
                <p:oleObj name="Prism 8" r:id="rId2" imgW="4882420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6701" y="953729"/>
                        <a:ext cx="2868047" cy="175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F529558-74CF-BCE9-DBD4-3DE28EC4965E}"/>
              </a:ext>
            </a:extLst>
          </p:cNvPr>
          <p:cNvSpPr/>
          <p:nvPr/>
        </p:nvSpPr>
        <p:spPr>
          <a:xfrm>
            <a:off x="162285" y="115747"/>
            <a:ext cx="2754535" cy="41668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18DC1E-32B3-81D1-8A41-BB1DC5903601}"/>
              </a:ext>
            </a:extLst>
          </p:cNvPr>
          <p:cNvSpPr/>
          <p:nvPr/>
        </p:nvSpPr>
        <p:spPr>
          <a:xfrm>
            <a:off x="353960" y="619433"/>
            <a:ext cx="344129" cy="3342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003E31B-6679-889D-BC80-336F53B1A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75514"/>
              </p:ext>
            </p:extLst>
          </p:nvPr>
        </p:nvGraphicFramePr>
        <p:xfrm>
          <a:off x="4801920" y="940379"/>
          <a:ext cx="2999957" cy="175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5094073" imgH="2983722" progId="Prism8.Document">
                  <p:embed/>
                </p:oleObj>
              </mc:Choice>
              <mc:Fallback>
                <p:oleObj name="Prism 8" r:id="rId4" imgW="5094073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1920" y="940379"/>
                        <a:ext cx="2999957" cy="175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2FF01B-ACFF-AC79-025C-53387E2C6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33536"/>
              </p:ext>
            </p:extLst>
          </p:nvPr>
        </p:nvGraphicFramePr>
        <p:xfrm>
          <a:off x="1516704" y="937708"/>
          <a:ext cx="2569182" cy="157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4882420" imgH="2983722" progId="Prism8.Document">
                  <p:embed/>
                </p:oleObj>
              </mc:Choice>
              <mc:Fallback>
                <p:oleObj name="Prism 8" r:id="rId6" imgW="4882420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6704" y="937708"/>
                        <a:ext cx="2569182" cy="157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A85557-C8DF-92F9-D03E-3B2A4D9B8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162025"/>
              </p:ext>
            </p:extLst>
          </p:nvPr>
        </p:nvGraphicFramePr>
        <p:xfrm>
          <a:off x="2438032" y="2832065"/>
          <a:ext cx="3095001" cy="180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8" imgW="5113871" imgH="2983722" progId="Prism8.Document">
                  <p:embed/>
                </p:oleObj>
              </mc:Choice>
              <mc:Fallback>
                <p:oleObj name="Prism 8" r:id="rId8" imgW="5113871" imgH="2983722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4C6614-5D14-DCA1-00D2-79CB459A9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032" y="2832065"/>
                        <a:ext cx="3095001" cy="180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236606-412A-8E2C-4D5F-89A7CB24F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15278"/>
              </p:ext>
            </p:extLst>
          </p:nvPr>
        </p:nvGraphicFramePr>
        <p:xfrm>
          <a:off x="6254878" y="2887540"/>
          <a:ext cx="2999956" cy="17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0" imgW="5113871" imgH="2983722" progId="Prism8.Document">
                  <p:embed/>
                </p:oleObj>
              </mc:Choice>
              <mc:Fallback>
                <p:oleObj name="Prism 8" r:id="rId10" imgW="5113871" imgH="2983722" progId="Prism8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72582B5-B9C0-48B2-CCEF-33B0F4EF9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54878" y="2887540"/>
                        <a:ext cx="2999956" cy="1750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34BF32-2375-D754-AD08-C0C220903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93283"/>
              </p:ext>
            </p:extLst>
          </p:nvPr>
        </p:nvGraphicFramePr>
        <p:xfrm>
          <a:off x="2831589" y="4935793"/>
          <a:ext cx="3143046" cy="180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2" imgW="5193060" imgH="2983722" progId="Prism8.Document">
                  <p:embed/>
                </p:oleObj>
              </mc:Choice>
              <mc:Fallback>
                <p:oleObj name="Prism 8" r:id="rId12" imgW="5193060" imgH="2983722" progId="Prism8.Document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BB71FEA-55EC-A2D5-A6CF-BAB2CB6CA6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31589" y="4935793"/>
                        <a:ext cx="3143046" cy="180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42F3E6-00DD-DC76-DF33-A5B101A45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54978"/>
              </p:ext>
            </p:extLst>
          </p:nvPr>
        </p:nvGraphicFramePr>
        <p:xfrm>
          <a:off x="6437199" y="4935794"/>
          <a:ext cx="3057528" cy="180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4" imgW="5051598" imgH="2983722" progId="Prism8.Document">
                  <p:embed/>
                </p:oleObj>
              </mc:Choice>
              <mc:Fallback>
                <p:oleObj name="Prism 8" r:id="rId14" imgW="5051598" imgH="2983722" progId="Prism8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11BAE49-ED1C-8F54-AAF6-5C7F0B839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37199" y="4935794"/>
                        <a:ext cx="3057528" cy="180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90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เครื่องปั่นเหวี่ยงด้วยความเร็วสูง Small Centrifuge">
            <a:extLst>
              <a:ext uri="{FF2B5EF4-FFF2-40B4-BE49-F238E27FC236}">
                <a16:creationId xmlns:a16="http://schemas.microsoft.com/office/drawing/2014/main" id="{585414FB-E90D-518B-02ED-B01BE524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79" y="1921302"/>
            <a:ext cx="2371564" cy="20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9299E0-CA16-FAD0-1AD0-C69F2FBF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" t="-6544" r="42096" b="6544"/>
          <a:stretch/>
        </p:blipFill>
        <p:spPr>
          <a:xfrm>
            <a:off x="1930419" y="1921302"/>
            <a:ext cx="2525923" cy="2188582"/>
          </a:xfrm>
          <a:prstGeom prst="rect">
            <a:avLst/>
          </a:prstGeom>
        </p:spPr>
      </p:pic>
      <p:pic>
        <p:nvPicPr>
          <p:cNvPr id="1028" name="Picture 4" descr="กล้องจุลทรรศน์ชนิดกระบอกตาคู่ ยี่ห้อ LUGAR - EnterCenterShop">
            <a:extLst>
              <a:ext uri="{FF2B5EF4-FFF2-40B4-BE49-F238E27FC236}">
                <a16:creationId xmlns:a16="http://schemas.microsoft.com/office/drawing/2014/main" id="{17827100-9854-D113-670B-382CB3D8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69" y="1742551"/>
            <a:ext cx="2408903" cy="24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8280204-1EC8-395B-5989-006C89611302}"/>
              </a:ext>
            </a:extLst>
          </p:cNvPr>
          <p:cNvSpPr/>
          <p:nvPr/>
        </p:nvSpPr>
        <p:spPr>
          <a:xfrm>
            <a:off x="0" y="510885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เครื่องมือเพิ่มเติม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734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D81F296C-5C65-8582-2228-A3B6A74C0E29}"/>
              </a:ext>
            </a:extLst>
          </p:cNvPr>
          <p:cNvSpPr/>
          <p:nvPr/>
        </p:nvSpPr>
        <p:spPr>
          <a:xfrm>
            <a:off x="145914" y="1437882"/>
            <a:ext cx="12046086" cy="274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75082-7058-8151-CC22-DCAC4F635A5B}"/>
              </a:ext>
            </a:extLst>
          </p:cNvPr>
          <p:cNvSpPr txBox="1"/>
          <p:nvPr/>
        </p:nvSpPr>
        <p:spPr>
          <a:xfrm>
            <a:off x="0" y="6519446"/>
            <a:ext cx="10056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1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Amarasekara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, DS., S. Kim and J. Rho. (2021). Regulation of Osteoblast Differentiation by Cytokine Networks. Int. J. Mol. Sci, 22(6), 2851; https://doi.org/10.3390/ijms22062851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97E861-31F9-3A83-FC40-94A124E8BF96}"/>
              </a:ext>
            </a:extLst>
          </p:cNvPr>
          <p:cNvSpPr txBox="1">
            <a:spLocks/>
          </p:cNvSpPr>
          <p:nvPr/>
        </p:nvSpPr>
        <p:spPr>
          <a:xfrm>
            <a:off x="838200" y="267471"/>
            <a:ext cx="10515600" cy="7534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Osteoblast Differentiation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0B92-F799-9EDB-9A2F-A450DD366E8B}"/>
              </a:ext>
            </a:extLst>
          </p:cNvPr>
          <p:cNvSpPr txBox="1"/>
          <p:nvPr/>
        </p:nvSpPr>
        <p:spPr>
          <a:xfrm>
            <a:off x="340465" y="1385220"/>
            <a:ext cx="181363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1. Cell proliferation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11F62-2F00-5D91-052C-2A6BEB13ECE9}"/>
              </a:ext>
            </a:extLst>
          </p:cNvPr>
          <p:cNvSpPr txBox="1"/>
          <p:nvPr/>
        </p:nvSpPr>
        <p:spPr>
          <a:xfrm>
            <a:off x="2414678" y="1379620"/>
            <a:ext cx="464396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2. Extracellular matrix synthesis and maturation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8D916-C44E-A84B-F212-74EFBCC5551F}"/>
              </a:ext>
            </a:extLst>
          </p:cNvPr>
          <p:cNvSpPr txBox="1"/>
          <p:nvPr/>
        </p:nvSpPr>
        <p:spPr>
          <a:xfrm>
            <a:off x="7159558" y="1379620"/>
            <a:ext cx="478600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3. Terminal differentiation with matrix mineralization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60580-6ECB-0DDD-599B-513CBD7D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77" y="1820667"/>
            <a:ext cx="10620152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86AA4-5831-4059-3DCA-AA5D9792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9" y="5799"/>
            <a:ext cx="11693141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EF74-DADE-5093-641B-EE68EEBEDF3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Project: Anti-osteoporosis</a:t>
            </a:r>
            <a:endParaRPr kumimoji="0" lang="en-US" sz="48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8EBC-7D82-F49D-E4E9-D5557890C2E6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1102961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Cell proliferation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Calcium ion concentration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Alkaline Phosphatase Activity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Alkaline Phosphatase  staining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Real-time PCR analysis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(BMP2, OPG, RANKL, osteocalcin (OCN),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osteopontin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(OPN),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Osterix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Runx2)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Western blot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(Smad4,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Cbfal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Runx2, Type I collagen,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osteopontin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021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D56688-9B33-7976-C88A-7A8CBC061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995"/>
              </p:ext>
            </p:extLst>
          </p:nvPr>
        </p:nvGraphicFramePr>
        <p:xfrm>
          <a:off x="2081092" y="1008970"/>
          <a:ext cx="2512280" cy="174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306133" imgH="2983722" progId="Prism8.Document">
                  <p:embed/>
                </p:oleObj>
              </mc:Choice>
              <mc:Fallback>
                <p:oleObj name="Prism 8" r:id="rId2" imgW="4306133" imgH="2983722" progId="Prism8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4485CC-4174-8FC0-1CE8-CA080A7E5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1092" y="1008970"/>
                        <a:ext cx="2512280" cy="174090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2F7F59-804D-E940-A3E7-97501DE41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98680"/>
              </p:ext>
            </p:extLst>
          </p:nvPr>
        </p:nvGraphicFramePr>
        <p:xfrm>
          <a:off x="6027335" y="3041627"/>
          <a:ext cx="2694306" cy="166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825907" imgH="2976163" progId="Prism8.Document">
                  <p:embed/>
                </p:oleObj>
              </mc:Choice>
              <mc:Fallback>
                <p:oleObj name="Prism 8" r:id="rId4" imgW="4825907" imgH="2976163" progId="Prism8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F2F7F59-804D-E940-A3E7-97501DE41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7335" y="3041627"/>
                        <a:ext cx="2694306" cy="166178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50DE18-B7E0-9F65-989E-76ADFB32F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42346"/>
              </p:ext>
            </p:extLst>
          </p:nvPr>
        </p:nvGraphicFramePr>
        <p:xfrm>
          <a:off x="7718763" y="1001236"/>
          <a:ext cx="2881763" cy="174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4905097" imgH="2976163" progId="Prism8.Document">
                  <p:embed/>
                </p:oleObj>
              </mc:Choice>
              <mc:Fallback>
                <p:oleObj name="Prism 8" r:id="rId6" imgW="4905097" imgH="2976163" progId="Prism8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650DE18-B7E0-9F65-989E-76ADFB32F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8763" y="1001236"/>
                        <a:ext cx="2881763" cy="174864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59EC705-38B1-9FB3-A24C-094428250940}"/>
              </a:ext>
            </a:extLst>
          </p:cNvPr>
          <p:cNvSpPr/>
          <p:nvPr/>
        </p:nvSpPr>
        <p:spPr>
          <a:xfrm>
            <a:off x="0" y="111518"/>
            <a:ext cx="5063613" cy="45875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MTT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1355F1-5D35-2DA7-9AA1-E3BD5FCF6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25587"/>
              </p:ext>
            </p:extLst>
          </p:nvPr>
        </p:nvGraphicFramePr>
        <p:xfrm>
          <a:off x="3032355" y="3055088"/>
          <a:ext cx="2694306" cy="164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8" imgW="4877741" imgH="2983722" progId="Prism8.Document">
                  <p:embed/>
                </p:oleObj>
              </mc:Choice>
              <mc:Fallback>
                <p:oleObj name="Prism 8" r:id="rId8" imgW="4877741" imgH="298372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2355" y="3055088"/>
                        <a:ext cx="2694306" cy="16483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53C8B6-0604-2F5A-0414-9FA491346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218281"/>
              </p:ext>
            </p:extLst>
          </p:nvPr>
        </p:nvGraphicFramePr>
        <p:xfrm>
          <a:off x="4879303" y="1001236"/>
          <a:ext cx="2628540" cy="174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0" imgW="4493669" imgH="2976163" progId="Prism8.Document">
                  <p:embed/>
                </p:oleObj>
              </mc:Choice>
              <mc:Fallback>
                <p:oleObj name="Prism 8" r:id="rId10" imgW="4493669" imgH="2976163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9303" y="1001236"/>
                        <a:ext cx="2628540" cy="174090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477846-86BD-7469-E39D-9013200BF592}"/>
              </a:ext>
            </a:extLst>
          </p:cNvPr>
          <p:cNvSpPr txBox="1"/>
          <p:nvPr/>
        </p:nvSpPr>
        <p:spPr>
          <a:xfrm>
            <a:off x="5063613" y="433407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ทำซ้ำ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87726-B28F-002B-D436-C7E29BACB6A7}"/>
              </a:ext>
            </a:extLst>
          </p:cNvPr>
          <p:cNvSpPr txBox="1"/>
          <p:nvPr/>
        </p:nvSpPr>
        <p:spPr>
          <a:xfrm>
            <a:off x="8057535" y="433407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ทำซ้ำ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14066-9BFB-A197-4F7A-35793F27E3A7}"/>
              </a:ext>
            </a:extLst>
          </p:cNvPr>
          <p:cNvSpPr txBox="1"/>
          <p:nvPr/>
        </p:nvSpPr>
        <p:spPr>
          <a:xfrm>
            <a:off x="4037849" y="23805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ทำซ้ำ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6A02F-8C38-872A-1506-4915688DB5A0}"/>
              </a:ext>
            </a:extLst>
          </p:cNvPr>
          <p:cNvSpPr txBox="1"/>
          <p:nvPr/>
        </p:nvSpPr>
        <p:spPr>
          <a:xfrm>
            <a:off x="8721641" y="6379971"/>
            <a:ext cx="506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หมายเหตุ 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th-TH" dirty="0">
                <a:solidFill>
                  <a:srgbClr val="FF0000"/>
                </a:solidFill>
              </a:rPr>
              <a:t>ทำซ้ำ 3 ครั้ง  เพื่อตีพิมพ์ต่อไป 29.07.24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81FDBFB-F5EA-DD34-9B2A-C3B7E368C66E}"/>
              </a:ext>
            </a:extLst>
          </p:cNvPr>
          <p:cNvSpPr/>
          <p:nvPr/>
        </p:nvSpPr>
        <p:spPr>
          <a:xfrm>
            <a:off x="0" y="111518"/>
            <a:ext cx="5063613" cy="45875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MTT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B4CA98-C268-0B2D-272F-C12761EA8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66756"/>
              </p:ext>
            </p:extLst>
          </p:nvPr>
        </p:nvGraphicFramePr>
        <p:xfrm>
          <a:off x="2531806" y="1987593"/>
          <a:ext cx="3217807" cy="190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5022442" imgH="2968603" progId="Prism8.Document">
                  <p:embed/>
                </p:oleObj>
              </mc:Choice>
              <mc:Fallback>
                <p:oleObj name="Prism 8" r:id="rId2" imgW="5022442" imgH="2968603" progId="Prism8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2319F0-EDB7-7467-32C2-1B99F0156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1806" y="1987593"/>
                        <a:ext cx="3217807" cy="190180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E8B9F7-FF01-AF89-A4E1-61F3995BC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87778"/>
              </p:ext>
            </p:extLst>
          </p:nvPr>
        </p:nvGraphicFramePr>
        <p:xfrm>
          <a:off x="7012066" y="1950723"/>
          <a:ext cx="2884649" cy="19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514907" imgH="2976163" progId="Prism8.Document">
                  <p:embed/>
                </p:oleObj>
              </mc:Choice>
              <mc:Fallback>
                <p:oleObj name="Prism 8" r:id="rId4" imgW="4514907" imgH="2976163" progId="Prism8.Document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E3F0E82-CE66-4B03-8A45-C973109F7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2066" y="1950723"/>
                        <a:ext cx="2884649" cy="19018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33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2E7ED84-7360-1D86-7DA0-14D28D33F042}"/>
              </a:ext>
            </a:extLst>
          </p:cNvPr>
          <p:cNvSpPr/>
          <p:nvPr/>
        </p:nvSpPr>
        <p:spPr>
          <a:xfrm>
            <a:off x="0" y="510885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NAD+ assay</a:t>
            </a:r>
          </a:p>
        </p:txBody>
      </p:sp>
      <p:pic>
        <p:nvPicPr>
          <p:cNvPr id="5" name="Picture 4" descr="6 Well Cell Culture Plate, Flat Bottom, TC Treated, sterile | Case of 50  Individually Wrapped Plates">
            <a:extLst>
              <a:ext uri="{FF2B5EF4-FFF2-40B4-BE49-F238E27FC236}">
                <a16:creationId xmlns:a16="http://schemas.microsoft.com/office/drawing/2014/main" id="{CC7C4588-164E-1D52-A4FD-63AE6B1C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1026" l="4394" r="95758">
                        <a14:foregroundMark x1="90758" y1="9615" x2="92424" y2="69231"/>
                        <a14:foregroundMark x1="92424" y1="69231" x2="88485" y2="86752"/>
                        <a14:foregroundMark x1="88485" y1="86752" x2="6970" y2="82265"/>
                        <a14:foregroundMark x1="6970" y1="82265" x2="8636" y2="16880"/>
                        <a14:foregroundMark x1="8636" y1="16880" x2="22879" y2="10897"/>
                        <a14:foregroundMark x1="22879" y1="10897" x2="71364" y2="13034"/>
                        <a14:foregroundMark x1="71364" y1="13034" x2="91970" y2="8761"/>
                        <a14:foregroundMark x1="94848" y1="10043" x2="93333" y2="89103"/>
                        <a14:foregroundMark x1="93333" y1="89103" x2="11515" y2="89744"/>
                        <a14:foregroundMark x1="11515" y1="89744" x2="4545" y2="73077"/>
                        <a14:foregroundMark x1="4545" y1="73077" x2="7879" y2="8547"/>
                        <a14:foregroundMark x1="7879" y1="8547" x2="60909" y2="12821"/>
                        <a14:foregroundMark x1="60909" y1="12821" x2="87727" y2="6410"/>
                        <a14:foregroundMark x1="87727" y1="6410" x2="96364" y2="10256"/>
                        <a14:foregroundMark x1="96364" y1="10256" x2="95758" y2="91026"/>
                        <a14:foregroundMark x1="95758" y1="91026" x2="92727" y2="86966"/>
                        <a14:foregroundMark x1="5909" y1="89316" x2="5606" y2="87607"/>
                        <a14:foregroundMark x1="5909" y1="89957" x2="4394" y2="85684"/>
                        <a14:foregroundMark x1="5758" y1="89316" x2="5000" y2="84615"/>
                        <a14:foregroundMark x1="5909" y1="89316" x2="4848" y2="86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2" y="2195558"/>
            <a:ext cx="2291740" cy="16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Schematic overview of ATP/ADP measurement from plant leaves. | Download  Scientific Diagram">
            <a:extLst>
              <a:ext uri="{FF2B5EF4-FFF2-40B4-BE49-F238E27FC236}">
                <a16:creationId xmlns:a16="http://schemas.microsoft.com/office/drawing/2014/main" id="{DE822C79-9003-840E-8B56-C1421435B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7142" y="3008084"/>
            <a:ext cx="2775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Eppendorf tube 1.5 ml | Conical snap cap tube | Lab icon">
            <a:extLst>
              <a:ext uri="{FF2B5EF4-FFF2-40B4-BE49-F238E27FC236}">
                <a16:creationId xmlns:a16="http://schemas.microsoft.com/office/drawing/2014/main" id="{1CCD42E5-B51F-F65B-E497-82253033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46" y="2263093"/>
            <a:ext cx="1489982" cy="14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PLC Analysis of Niacin impurities in Niacinamide">
            <a:extLst>
              <a:ext uri="{FF2B5EF4-FFF2-40B4-BE49-F238E27FC236}">
                <a16:creationId xmlns:a16="http://schemas.microsoft.com/office/drawing/2014/main" id="{25847236-6867-7C1E-0C8E-0A565CCA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62" y="1593621"/>
            <a:ext cx="2076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9EA19E-1159-2FD1-DCDB-772BC721B63D}"/>
              </a:ext>
            </a:extLst>
          </p:cNvPr>
          <p:cNvCxnSpPr/>
          <p:nvPr/>
        </p:nvCxnSpPr>
        <p:spPr>
          <a:xfrm>
            <a:off x="3211286" y="3075619"/>
            <a:ext cx="738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CD34D4-B627-A72A-18A8-778EFF20B0F6}"/>
              </a:ext>
            </a:extLst>
          </p:cNvPr>
          <p:cNvSpPr txBox="1"/>
          <p:nvPr/>
        </p:nvSpPr>
        <p:spPr>
          <a:xfrm>
            <a:off x="4371152" y="3682110"/>
            <a:ext cx="53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pellet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0D804-4C4A-4EA2-8BB3-7DDBCB6A54F4}"/>
              </a:ext>
            </a:extLst>
          </p:cNvPr>
          <p:cNvSpPr txBox="1"/>
          <p:nvPr/>
        </p:nvSpPr>
        <p:spPr>
          <a:xfrm>
            <a:off x="708172" y="3820610"/>
            <a:ext cx="277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Seed cells HepG2 in 6-well plate until they reach ~90% confluency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03B2CC-87AD-2FDE-A1AC-B7260832F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699" y="853264"/>
            <a:ext cx="3178357" cy="430963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6F65C5-4460-19C1-8E91-919DFB764887}"/>
              </a:ext>
            </a:extLst>
          </p:cNvPr>
          <p:cNvCxnSpPr/>
          <p:nvPr/>
        </p:nvCxnSpPr>
        <p:spPr>
          <a:xfrm>
            <a:off x="5117114" y="3101019"/>
            <a:ext cx="738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43AE5B-7567-BF14-FE4C-AEA69BE691F5}"/>
              </a:ext>
            </a:extLst>
          </p:cNvPr>
          <p:cNvCxnSpPr/>
          <p:nvPr/>
        </p:nvCxnSpPr>
        <p:spPr>
          <a:xfrm>
            <a:off x="8227786" y="3139119"/>
            <a:ext cx="738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8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 Well Cell Culture Plate, Flat Bottom, TC Treated, sterile | Case of 50  Individually Wrapped Plates">
            <a:extLst>
              <a:ext uri="{FF2B5EF4-FFF2-40B4-BE49-F238E27FC236}">
                <a16:creationId xmlns:a16="http://schemas.microsoft.com/office/drawing/2014/main" id="{5A88D6C0-6C50-367E-F95B-621600F7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1026" l="4394" r="95758">
                        <a14:foregroundMark x1="90758" y1="9615" x2="92424" y2="69231"/>
                        <a14:foregroundMark x1="92424" y1="69231" x2="88485" y2="86752"/>
                        <a14:foregroundMark x1="88485" y1="86752" x2="6970" y2="82265"/>
                        <a14:foregroundMark x1="6970" y1="82265" x2="8636" y2="16880"/>
                        <a14:foregroundMark x1="8636" y1="16880" x2="22879" y2="10897"/>
                        <a14:foregroundMark x1="22879" y1="10897" x2="71364" y2="13034"/>
                        <a14:foregroundMark x1="71364" y1="13034" x2="91970" y2="8761"/>
                        <a14:foregroundMark x1="94848" y1="10043" x2="93333" y2="89103"/>
                        <a14:foregroundMark x1="93333" y1="89103" x2="11515" y2="89744"/>
                        <a14:foregroundMark x1="11515" y1="89744" x2="4545" y2="73077"/>
                        <a14:foregroundMark x1="4545" y1="73077" x2="7879" y2="8547"/>
                        <a14:foregroundMark x1="7879" y1="8547" x2="60909" y2="12821"/>
                        <a14:foregroundMark x1="60909" y1="12821" x2="87727" y2="6410"/>
                        <a14:foregroundMark x1="87727" y1="6410" x2="96364" y2="10256"/>
                        <a14:foregroundMark x1="96364" y1="10256" x2="95758" y2="91026"/>
                        <a14:foregroundMark x1="95758" y1="91026" x2="92727" y2="86966"/>
                        <a14:foregroundMark x1="5909" y1="89316" x2="5606" y2="87607"/>
                        <a14:foregroundMark x1="5909" y1="89957" x2="4394" y2="85684"/>
                        <a14:foregroundMark x1="5758" y1="89316" x2="5000" y2="84615"/>
                        <a14:foregroundMark x1="5909" y1="89316" x2="4848" y2="86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02" y="720102"/>
            <a:ext cx="4864587" cy="34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0F88863-9B6A-E5EE-4AE4-A1FA33E52DF4}"/>
              </a:ext>
            </a:extLst>
          </p:cNvPr>
          <p:cNvSpPr/>
          <p:nvPr/>
        </p:nvSpPr>
        <p:spPr>
          <a:xfrm>
            <a:off x="0" y="206478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3F3F6-9653-A9C5-5027-042E6E82EA3A}"/>
              </a:ext>
            </a:extLst>
          </p:cNvPr>
          <p:cNvSpPr txBox="1"/>
          <p:nvPr/>
        </p:nvSpPr>
        <p:spPr>
          <a:xfrm>
            <a:off x="4505149" y="1652146"/>
            <a:ext cx="438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Untreated      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KR  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Doxorubicin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57CB3-7A9B-9BEA-D4C8-74A311F637A0}"/>
              </a:ext>
            </a:extLst>
          </p:cNvPr>
          <p:cNvSpPr txBox="1"/>
          <p:nvPr/>
        </p:nvSpPr>
        <p:spPr>
          <a:xfrm>
            <a:off x="6735869" y="4063373"/>
            <a:ext cx="14340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~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6F64A-FDB2-7EC4-48ED-638F352E78E8}"/>
              </a:ext>
            </a:extLst>
          </p:cNvPr>
          <p:cNvSpPr txBox="1"/>
          <p:nvPr/>
        </p:nvSpPr>
        <p:spPr>
          <a:xfrm>
            <a:off x="5262316" y="4598283"/>
            <a:ext cx="21688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เปลี่ยนเป็นอาหารที่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ไม่มียา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เลี้ยงจนโตเต็ม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ฟาส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B7A43-EE21-E848-B6A8-DD9839DCEBA4}"/>
              </a:ext>
            </a:extLst>
          </p:cNvPr>
          <p:cNvSpPr txBox="1"/>
          <p:nvPr/>
        </p:nvSpPr>
        <p:spPr>
          <a:xfrm>
            <a:off x="5349240" y="5945103"/>
            <a:ext cx="21688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เปลี่ยนเป็นอาหารที่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มียา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เลี้ยงจนโตเต็ม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ฟาส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0A636-D0FB-AC5A-5CF7-2D89CAB42937}"/>
              </a:ext>
            </a:extLst>
          </p:cNvPr>
          <p:cNvSpPr txBox="1"/>
          <p:nvPr/>
        </p:nvSpPr>
        <p:spPr>
          <a:xfrm>
            <a:off x="7933123" y="5953232"/>
            <a:ext cx="33346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Keep stock &amp;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 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</a:t>
            </a:r>
            <a:r>
              <a:rPr lang="en-US" sz="9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9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ทุกครั้ง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4991A7-28E9-687E-0859-B882E2ABF9DE}"/>
              </a:ext>
            </a:extLst>
          </p:cNvPr>
          <p:cNvSpPr txBox="1"/>
          <p:nvPr/>
        </p:nvSpPr>
        <p:spPr>
          <a:xfrm>
            <a:off x="189180" y="886511"/>
            <a:ext cx="277033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 3-6 เดือน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เซลล์เริ่มต้น 50000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cell/well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เก็บผลทุกเดือน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stock 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ถ่ายภาพทุกๆ 3 วัน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10725-8110-9D20-C0C9-60E58E45251B}"/>
              </a:ext>
            </a:extLst>
          </p:cNvPr>
          <p:cNvSpPr txBox="1"/>
          <p:nvPr/>
        </p:nvSpPr>
        <p:spPr>
          <a:xfrm>
            <a:off x="6759731" y="5244614"/>
            <a:ext cx="14340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~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Day</a:t>
            </a: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3A1FBB33-1071-C980-399D-F2F9B854FA8B}"/>
              </a:ext>
            </a:extLst>
          </p:cNvPr>
          <p:cNvSpPr/>
          <p:nvPr/>
        </p:nvSpPr>
        <p:spPr>
          <a:xfrm rot="5400000">
            <a:off x="6096000" y="4034870"/>
            <a:ext cx="501445" cy="43575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C95E9B70-7D4A-B788-FEA6-E0DCF9912086}"/>
              </a:ext>
            </a:extLst>
          </p:cNvPr>
          <p:cNvSpPr/>
          <p:nvPr/>
        </p:nvSpPr>
        <p:spPr>
          <a:xfrm rot="5400000">
            <a:off x="6100916" y="5277459"/>
            <a:ext cx="501445" cy="43575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9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ไม่มีคำอธิบาย">
            <a:extLst>
              <a:ext uri="{FF2B5EF4-FFF2-40B4-BE49-F238E27FC236}">
                <a16:creationId xmlns:a16="http://schemas.microsoft.com/office/drawing/2014/main" id="{F78ED113-590B-1B10-E25F-393509F8B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58198" r="20272" b="22776"/>
          <a:stretch/>
        </p:blipFill>
        <p:spPr bwMode="auto">
          <a:xfrm>
            <a:off x="-42254" y="3986102"/>
            <a:ext cx="4585674" cy="24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ไม่มีคำอธิบาย">
            <a:extLst>
              <a:ext uri="{FF2B5EF4-FFF2-40B4-BE49-F238E27FC236}">
                <a16:creationId xmlns:a16="http://schemas.microsoft.com/office/drawing/2014/main" id="{A756FB39-7AD1-85FC-E6D7-DA5589704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 b="46576"/>
          <a:stretch/>
        </p:blipFill>
        <p:spPr bwMode="auto">
          <a:xfrm>
            <a:off x="185415" y="1048502"/>
            <a:ext cx="5216488" cy="29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7C7C346-233B-A4B9-DF7A-965149505095}"/>
              </a:ext>
            </a:extLst>
          </p:cNvPr>
          <p:cNvSpPr/>
          <p:nvPr/>
        </p:nvSpPr>
        <p:spPr>
          <a:xfrm>
            <a:off x="0" y="277873"/>
            <a:ext cx="5349240" cy="59436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DNA damage</a:t>
            </a:r>
          </a:p>
        </p:txBody>
      </p:sp>
      <p:pic>
        <p:nvPicPr>
          <p:cNvPr id="7" name="Picture 2" descr="ไม่มีคำอธิบาย">
            <a:extLst>
              <a:ext uri="{FF2B5EF4-FFF2-40B4-BE49-F238E27FC236}">
                <a16:creationId xmlns:a16="http://schemas.microsoft.com/office/drawing/2014/main" id="{51EF4F52-5E9C-7CD9-8D6D-1FF7D36B2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8676" b="67381"/>
          <a:stretch/>
        </p:blipFill>
        <p:spPr bwMode="auto">
          <a:xfrm>
            <a:off x="7012578" y="481733"/>
            <a:ext cx="4125449" cy="27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ไม่มีคำอธิบาย">
            <a:extLst>
              <a:ext uri="{FF2B5EF4-FFF2-40B4-BE49-F238E27FC236}">
                <a16:creationId xmlns:a16="http://schemas.microsoft.com/office/drawing/2014/main" id="{FD90251E-76E7-5762-6CBA-C4FAAA35A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40360" b="33620"/>
          <a:stretch/>
        </p:blipFill>
        <p:spPr bwMode="auto">
          <a:xfrm>
            <a:off x="4438342" y="3904877"/>
            <a:ext cx="3687906" cy="27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ไม่มีคำอธิบาย">
            <a:extLst>
              <a:ext uri="{FF2B5EF4-FFF2-40B4-BE49-F238E27FC236}">
                <a16:creationId xmlns:a16="http://schemas.microsoft.com/office/drawing/2014/main" id="{EEA0E446-B761-2B7A-8C0C-697BB14EC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72331" r="311" b="1649"/>
          <a:stretch/>
        </p:blipFill>
        <p:spPr bwMode="auto">
          <a:xfrm>
            <a:off x="7648581" y="3576533"/>
            <a:ext cx="4501163" cy="30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6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5C2C740-07F6-66B5-E8B5-05C2D36B943D}"/>
              </a:ext>
            </a:extLst>
          </p:cNvPr>
          <p:cNvGrpSpPr/>
          <p:nvPr/>
        </p:nvGrpSpPr>
        <p:grpSpPr>
          <a:xfrm>
            <a:off x="0" y="258208"/>
            <a:ext cx="5349240" cy="594360"/>
            <a:chOff x="746760" y="2047679"/>
            <a:chExt cx="5349240" cy="594360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7F6A943-5C6A-F903-F622-2AD3BC45EF8E}"/>
                </a:ext>
              </a:extLst>
            </p:cNvPr>
            <p:cNvSpPr/>
            <p:nvPr/>
          </p:nvSpPr>
          <p:spPr>
            <a:xfrm>
              <a:off x="746760" y="2047679"/>
              <a:ext cx="5349240" cy="59436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D55478-8AD9-8CF1-0A25-01D1D3329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220" b="33722"/>
            <a:stretch/>
          </p:blipFill>
          <p:spPr>
            <a:xfrm>
              <a:off x="895379" y="2080918"/>
              <a:ext cx="3371821" cy="52788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0EF9C0-3366-F4B6-4E55-CC0A0AAC8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3" y="1005981"/>
            <a:ext cx="10209211" cy="55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ไม่มีคำอธิบาย">
            <a:extLst>
              <a:ext uri="{FF2B5EF4-FFF2-40B4-BE49-F238E27FC236}">
                <a16:creationId xmlns:a16="http://schemas.microsoft.com/office/drawing/2014/main" id="{A27E64AC-0019-AC53-A95A-FF92CDB6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7479" y="1214694"/>
            <a:ext cx="4768644" cy="35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ไม่มีคำอธิบาย">
            <a:extLst>
              <a:ext uri="{FF2B5EF4-FFF2-40B4-BE49-F238E27FC236}">
                <a16:creationId xmlns:a16="http://schemas.microsoft.com/office/drawing/2014/main" id="{035FEE7F-1414-2736-B927-DB5E8F16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20" y="827958"/>
            <a:ext cx="3495983" cy="46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ไม่มีคำอธิบาย">
            <a:extLst>
              <a:ext uri="{FF2B5EF4-FFF2-40B4-BE49-F238E27FC236}">
                <a16:creationId xmlns:a16="http://schemas.microsoft.com/office/drawing/2014/main" id="{FEE1B27A-CCED-CD9C-5369-9C6F791B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38" y="448186"/>
            <a:ext cx="3845642" cy="512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2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506</Words>
  <Application>Microsoft Office PowerPoint</Application>
  <PresentationFormat>Widescreen</PresentationFormat>
  <Paragraphs>98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Adobe Devanagari</vt:lpstr>
      <vt:lpstr>Angsana New</vt:lpstr>
      <vt:lpstr>Arial</vt:lpstr>
      <vt:lpstr>Calibri</vt:lpstr>
      <vt:lpstr>Calibri Light</vt:lpstr>
      <vt:lpstr>Google Sans</vt:lpstr>
      <vt:lpstr>Harding</vt:lpstr>
      <vt:lpstr>TH Sarabun New</vt:lpstr>
      <vt:lpstr>TH SarabunPSK</vt:lpstr>
      <vt:lpstr>Office Theme</vt:lpstr>
      <vt:lpstr>Prism 8</vt:lpstr>
      <vt:lpstr>GraphPad Prism 8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wichuda</dc:creator>
  <cp:lastModifiedBy>wichuda</cp:lastModifiedBy>
  <cp:revision>37</cp:revision>
  <dcterms:created xsi:type="dcterms:W3CDTF">2024-07-28T09:26:03Z</dcterms:created>
  <dcterms:modified xsi:type="dcterms:W3CDTF">2024-08-31T08:08:26Z</dcterms:modified>
</cp:coreProperties>
</file>